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  <p:embeddedFont>
      <p:font typeface="Maven Pro SemiBold"/>
      <p:regular r:id="rId36"/>
      <p:bold r:id="rId37"/>
    </p:embeddedFont>
    <p:embeddedFont>
      <p:font typeface="Maven Pro"/>
      <p:regular r:id="rId38"/>
      <p:bold r:id="rId39"/>
    </p:embeddedFont>
    <p:embeddedFont>
      <p:font typeface="Maven Pro Medium"/>
      <p:regular r:id="rId40"/>
      <p:bold r:id="rId41"/>
    </p:embeddedFont>
    <p:embeddedFont>
      <p:font typeface="Orbitron SemiBold"/>
      <p:regular r:id="rId42"/>
      <p:bold r:id="rId43"/>
    </p:embeddedFont>
    <p:embeddedFont>
      <p:font typeface="PT Sans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0FDF1C1-148E-4E9C-8CB7-DFDD3C093196}">
  <a:tblStyle styleId="{30FDF1C1-148E-4E9C-8CB7-DFDD3C09319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avenProMedium-regular.fntdata"/><Relationship Id="rId20" Type="http://schemas.openxmlformats.org/officeDocument/2006/relationships/slide" Target="slides/slide15.xml"/><Relationship Id="rId42" Type="http://schemas.openxmlformats.org/officeDocument/2006/relationships/font" Target="fonts/OrbitronSemiBold-regular.fntdata"/><Relationship Id="rId41" Type="http://schemas.openxmlformats.org/officeDocument/2006/relationships/font" Target="fonts/MavenProMedium-bold.fntdata"/><Relationship Id="rId22" Type="http://schemas.openxmlformats.org/officeDocument/2006/relationships/slide" Target="slides/slide17.xml"/><Relationship Id="rId44" Type="http://schemas.openxmlformats.org/officeDocument/2006/relationships/font" Target="fonts/PTSans-regular.fntdata"/><Relationship Id="rId21" Type="http://schemas.openxmlformats.org/officeDocument/2006/relationships/slide" Target="slides/slide16.xml"/><Relationship Id="rId43" Type="http://schemas.openxmlformats.org/officeDocument/2006/relationships/font" Target="fonts/OrbitronSemiBold-bold.fntdata"/><Relationship Id="rId24" Type="http://schemas.openxmlformats.org/officeDocument/2006/relationships/slide" Target="slides/slide19.xml"/><Relationship Id="rId46" Type="http://schemas.openxmlformats.org/officeDocument/2006/relationships/font" Target="fonts/PTSans-italic.fntdata"/><Relationship Id="rId23" Type="http://schemas.openxmlformats.org/officeDocument/2006/relationships/slide" Target="slides/slide18.xml"/><Relationship Id="rId45" Type="http://schemas.openxmlformats.org/officeDocument/2006/relationships/font" Target="fonts/PTSans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PTSans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bold.fntdata"/><Relationship Id="rId10" Type="http://schemas.openxmlformats.org/officeDocument/2006/relationships/slide" Target="slides/slide5.xml"/><Relationship Id="rId32" Type="http://schemas.openxmlformats.org/officeDocument/2006/relationships/font" Target="fonts/Roboto-regular.fntdata"/><Relationship Id="rId13" Type="http://schemas.openxmlformats.org/officeDocument/2006/relationships/slide" Target="slides/slide8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-italic.fntdata"/><Relationship Id="rId15" Type="http://schemas.openxmlformats.org/officeDocument/2006/relationships/slide" Target="slides/slide10.xml"/><Relationship Id="rId37" Type="http://schemas.openxmlformats.org/officeDocument/2006/relationships/font" Target="fonts/MavenProSemiBold-bold.fntdata"/><Relationship Id="rId14" Type="http://schemas.openxmlformats.org/officeDocument/2006/relationships/slide" Target="slides/slide9.xml"/><Relationship Id="rId36" Type="http://schemas.openxmlformats.org/officeDocument/2006/relationships/font" Target="fonts/MavenProSemiBold-regular.fntdata"/><Relationship Id="rId17" Type="http://schemas.openxmlformats.org/officeDocument/2006/relationships/slide" Target="slides/slide12.xml"/><Relationship Id="rId39" Type="http://schemas.openxmlformats.org/officeDocument/2006/relationships/font" Target="fonts/MavenPro-bold.fntdata"/><Relationship Id="rId16" Type="http://schemas.openxmlformats.org/officeDocument/2006/relationships/slide" Target="slides/slide11.xml"/><Relationship Id="rId38" Type="http://schemas.openxmlformats.org/officeDocument/2006/relationships/font" Target="fonts/MavenPr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4dda1946d_4_2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4dda1946d_4_2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447f53081a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447f53081a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447f53081a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447f53081a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447f5308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447f5308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447f53081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447f53081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447f53081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447f53081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447f53081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447f53081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447f53081a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447f53081a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416fec0ea9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416fec0ea9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416fec0ea9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416fec0ea9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416fec0ea9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416fec0ea9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447f53081a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447f53081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41b55146f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41b55146f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41b55146f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41b55146f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416fec0ea9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416fec0ea9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416fec0ea9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416fec0ea9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416fec0ea9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416fec0ea9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ec3e76e843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ec3e76e843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447f53081a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447f53081a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447f53081a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447f53081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447f53081a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447f53081a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447f53081a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447f53081a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447f53081a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447f53081a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447f53081a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447f53081a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d431007ba2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d431007ba2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447f53081a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447f53081a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6067917" y="-1755971"/>
            <a:ext cx="4590925" cy="45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713225" y="1179613"/>
            <a:ext cx="6350100" cy="14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3225" y="3550188"/>
            <a:ext cx="6350100" cy="4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 txBox="1"/>
          <p:nvPr>
            <p:ph idx="2" type="ctrTitle"/>
          </p:nvPr>
        </p:nvSpPr>
        <p:spPr>
          <a:xfrm>
            <a:off x="713225" y="2628313"/>
            <a:ext cx="6350100" cy="57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grpSp>
        <p:nvGrpSpPr>
          <p:cNvPr id="13" name="Google Shape;13;p2"/>
          <p:cNvGrpSpPr/>
          <p:nvPr/>
        </p:nvGrpSpPr>
        <p:grpSpPr>
          <a:xfrm>
            <a:off x="177775" y="177775"/>
            <a:ext cx="8788500" cy="4787900"/>
            <a:chOff x="177775" y="177775"/>
            <a:chExt cx="8788500" cy="4787900"/>
          </a:xfrm>
        </p:grpSpPr>
        <p:sp>
          <p:nvSpPr>
            <p:cNvPr id="14" name="Google Shape;14;p2"/>
            <p:cNvSpPr/>
            <p:nvPr/>
          </p:nvSpPr>
          <p:spPr>
            <a:xfrm>
              <a:off x="8782375" y="4781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589650" y="269700"/>
              <a:ext cx="8279060" cy="4280673"/>
            </a:xfrm>
            <a:custGeom>
              <a:rect b="b" l="l" r="r" t="t"/>
              <a:pathLst>
                <a:path extrusionOk="0" h="6560418" w="12175088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77775" y="177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69700" y="589650"/>
              <a:ext cx="8279060" cy="4280673"/>
            </a:xfrm>
            <a:custGeom>
              <a:rect b="b" l="l" r="r" t="t"/>
              <a:pathLst>
                <a:path extrusionOk="0" h="6560418" w="12175088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/>
          <p:nvPr>
            <p:ph hasCustomPrompt="1" type="title"/>
          </p:nvPr>
        </p:nvSpPr>
        <p:spPr>
          <a:xfrm>
            <a:off x="713225" y="1840200"/>
            <a:ext cx="5603400" cy="100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5" name="Google Shape;85;p11"/>
          <p:cNvSpPr txBox="1"/>
          <p:nvPr>
            <p:ph idx="1" type="subTitle"/>
          </p:nvPr>
        </p:nvSpPr>
        <p:spPr>
          <a:xfrm>
            <a:off x="713225" y="2846100"/>
            <a:ext cx="5603400" cy="457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86" name="Google Shape;86;p11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5899167" y="-1448696"/>
            <a:ext cx="4590925" cy="4590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11"/>
          <p:cNvGrpSpPr/>
          <p:nvPr/>
        </p:nvGrpSpPr>
        <p:grpSpPr>
          <a:xfrm>
            <a:off x="177775" y="177775"/>
            <a:ext cx="8788500" cy="4787900"/>
            <a:chOff x="177775" y="177775"/>
            <a:chExt cx="8788500" cy="4787900"/>
          </a:xfrm>
        </p:grpSpPr>
        <p:sp>
          <p:nvSpPr>
            <p:cNvPr id="88" name="Google Shape;88;p11"/>
            <p:cNvSpPr/>
            <p:nvPr/>
          </p:nvSpPr>
          <p:spPr>
            <a:xfrm rot="10800000">
              <a:off x="589650" y="269700"/>
              <a:ext cx="8279060" cy="4280673"/>
            </a:xfrm>
            <a:custGeom>
              <a:rect b="b" l="l" r="r" t="t"/>
              <a:pathLst>
                <a:path extrusionOk="0" h="6560418" w="12175088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1"/>
            <p:cNvSpPr/>
            <p:nvPr/>
          </p:nvSpPr>
          <p:spPr>
            <a:xfrm>
              <a:off x="177775" y="177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0" name="Google Shape;90;p11"/>
            <p:cNvSpPr/>
            <p:nvPr/>
          </p:nvSpPr>
          <p:spPr>
            <a:xfrm>
              <a:off x="269700" y="589650"/>
              <a:ext cx="8279060" cy="4280673"/>
            </a:xfrm>
            <a:custGeom>
              <a:rect b="b" l="l" r="r" t="t"/>
              <a:pathLst>
                <a:path extrusionOk="0" h="6560418" w="12175088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1"/>
            <p:cNvSpPr/>
            <p:nvPr/>
          </p:nvSpPr>
          <p:spPr>
            <a:xfrm>
              <a:off x="8782375" y="4781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hasCustomPrompt="1" idx="2" type="title"/>
          </p:nvPr>
        </p:nvSpPr>
        <p:spPr>
          <a:xfrm>
            <a:off x="719975" y="1602403"/>
            <a:ext cx="803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/>
          <p:nvPr>
            <p:ph hasCustomPrompt="1" idx="3" type="title"/>
          </p:nvPr>
        </p:nvSpPr>
        <p:spPr>
          <a:xfrm>
            <a:off x="4650600" y="1602394"/>
            <a:ext cx="803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/>
          <p:nvPr>
            <p:ph hasCustomPrompt="1" idx="4" type="title"/>
          </p:nvPr>
        </p:nvSpPr>
        <p:spPr>
          <a:xfrm>
            <a:off x="719966" y="2407610"/>
            <a:ext cx="803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/>
          <p:nvPr>
            <p:ph hasCustomPrompt="1" idx="5" type="title"/>
          </p:nvPr>
        </p:nvSpPr>
        <p:spPr>
          <a:xfrm>
            <a:off x="4650591" y="2407594"/>
            <a:ext cx="803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/>
          <p:nvPr>
            <p:ph hasCustomPrompt="1" idx="6" type="title"/>
          </p:nvPr>
        </p:nvSpPr>
        <p:spPr>
          <a:xfrm>
            <a:off x="719983" y="3212810"/>
            <a:ext cx="803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/>
          <p:nvPr>
            <p:ph hasCustomPrompt="1" idx="7" type="title"/>
          </p:nvPr>
        </p:nvSpPr>
        <p:spPr>
          <a:xfrm>
            <a:off x="4650608" y="3212794"/>
            <a:ext cx="803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/>
          <p:nvPr>
            <p:ph idx="1" type="subTitle"/>
          </p:nvPr>
        </p:nvSpPr>
        <p:spPr>
          <a:xfrm>
            <a:off x="1523075" y="1602403"/>
            <a:ext cx="2521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/>
        </p:txBody>
      </p:sp>
      <p:sp>
        <p:nvSpPr>
          <p:cNvPr id="102" name="Google Shape;102;p13"/>
          <p:cNvSpPr txBox="1"/>
          <p:nvPr>
            <p:ph idx="8" type="subTitle"/>
          </p:nvPr>
        </p:nvSpPr>
        <p:spPr>
          <a:xfrm>
            <a:off x="1523066" y="2407610"/>
            <a:ext cx="2521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/>
        </p:txBody>
      </p:sp>
      <p:sp>
        <p:nvSpPr>
          <p:cNvPr id="103" name="Google Shape;103;p13"/>
          <p:cNvSpPr txBox="1"/>
          <p:nvPr>
            <p:ph idx="9" type="subTitle"/>
          </p:nvPr>
        </p:nvSpPr>
        <p:spPr>
          <a:xfrm>
            <a:off x="1523083" y="3212810"/>
            <a:ext cx="2521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/>
        </p:txBody>
      </p:sp>
      <p:sp>
        <p:nvSpPr>
          <p:cNvPr id="104" name="Google Shape;104;p13"/>
          <p:cNvSpPr txBox="1"/>
          <p:nvPr>
            <p:ph idx="13" type="subTitle"/>
          </p:nvPr>
        </p:nvSpPr>
        <p:spPr>
          <a:xfrm>
            <a:off x="5453700" y="1602394"/>
            <a:ext cx="2521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/>
        </p:txBody>
      </p:sp>
      <p:sp>
        <p:nvSpPr>
          <p:cNvPr id="105" name="Google Shape;105;p13"/>
          <p:cNvSpPr txBox="1"/>
          <p:nvPr>
            <p:ph idx="14" type="subTitle"/>
          </p:nvPr>
        </p:nvSpPr>
        <p:spPr>
          <a:xfrm>
            <a:off x="5453691" y="2407594"/>
            <a:ext cx="2521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/>
        </p:txBody>
      </p:sp>
      <p:sp>
        <p:nvSpPr>
          <p:cNvPr id="106" name="Google Shape;106;p13"/>
          <p:cNvSpPr txBox="1"/>
          <p:nvPr>
            <p:ph idx="15" type="subTitle"/>
          </p:nvPr>
        </p:nvSpPr>
        <p:spPr>
          <a:xfrm>
            <a:off x="5453708" y="3212794"/>
            <a:ext cx="2521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/>
        </p:txBody>
      </p:sp>
      <p:pic>
        <p:nvPicPr>
          <p:cNvPr id="107" name="Google Shape;107;p1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5785567" y="-2133708"/>
            <a:ext cx="4590925" cy="4590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" name="Google Shape;108;p13"/>
          <p:cNvGrpSpPr/>
          <p:nvPr/>
        </p:nvGrpSpPr>
        <p:grpSpPr>
          <a:xfrm>
            <a:off x="177775" y="177775"/>
            <a:ext cx="8788500" cy="4787900"/>
            <a:chOff x="177775" y="177775"/>
            <a:chExt cx="8788500" cy="4787900"/>
          </a:xfrm>
        </p:grpSpPr>
        <p:sp>
          <p:nvSpPr>
            <p:cNvPr id="109" name="Google Shape;109;p13"/>
            <p:cNvSpPr/>
            <p:nvPr/>
          </p:nvSpPr>
          <p:spPr>
            <a:xfrm>
              <a:off x="177775" y="177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269700" y="589650"/>
              <a:ext cx="8279060" cy="4280673"/>
            </a:xfrm>
            <a:custGeom>
              <a:rect b="b" l="l" r="r" t="t"/>
              <a:pathLst>
                <a:path extrusionOk="0" h="6560418" w="12175088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8782375" y="4781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14" name="Google Shape;114;p14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6255454" y="-2517871"/>
            <a:ext cx="4590925" cy="4590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" name="Google Shape;115;p14"/>
          <p:cNvGrpSpPr/>
          <p:nvPr/>
        </p:nvGrpSpPr>
        <p:grpSpPr>
          <a:xfrm>
            <a:off x="177775" y="177775"/>
            <a:ext cx="8788500" cy="4787900"/>
            <a:chOff x="177775" y="177775"/>
            <a:chExt cx="8788500" cy="4787900"/>
          </a:xfrm>
        </p:grpSpPr>
        <p:sp>
          <p:nvSpPr>
            <p:cNvPr id="116" name="Google Shape;116;p14"/>
            <p:cNvSpPr/>
            <p:nvPr/>
          </p:nvSpPr>
          <p:spPr>
            <a:xfrm>
              <a:off x="177775" y="177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269700" y="589650"/>
              <a:ext cx="8279060" cy="4280673"/>
            </a:xfrm>
            <a:custGeom>
              <a:rect b="b" l="l" r="r" t="t"/>
              <a:pathLst>
                <a:path extrusionOk="0" h="6560418" w="12175088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8782375" y="4781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21" name="Google Shape;121;p15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6436042" y="3034404"/>
            <a:ext cx="4590925" cy="4590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" name="Google Shape;122;p15"/>
          <p:cNvGrpSpPr/>
          <p:nvPr/>
        </p:nvGrpSpPr>
        <p:grpSpPr>
          <a:xfrm>
            <a:off x="177775" y="177775"/>
            <a:ext cx="8788500" cy="4787900"/>
            <a:chOff x="177775" y="177775"/>
            <a:chExt cx="8788500" cy="4787900"/>
          </a:xfrm>
        </p:grpSpPr>
        <p:sp>
          <p:nvSpPr>
            <p:cNvPr id="123" name="Google Shape;123;p15"/>
            <p:cNvSpPr/>
            <p:nvPr/>
          </p:nvSpPr>
          <p:spPr>
            <a:xfrm flipH="1" rot="10800000">
              <a:off x="275340" y="269700"/>
              <a:ext cx="8279060" cy="4280673"/>
            </a:xfrm>
            <a:custGeom>
              <a:rect b="b" l="l" r="r" t="t"/>
              <a:pathLst>
                <a:path extrusionOk="0" h="6560418" w="12175088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5"/>
            <p:cNvSpPr/>
            <p:nvPr/>
          </p:nvSpPr>
          <p:spPr>
            <a:xfrm flipH="1">
              <a:off x="8782375" y="177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5" name="Google Shape;125;p15"/>
            <p:cNvSpPr/>
            <p:nvPr/>
          </p:nvSpPr>
          <p:spPr>
            <a:xfrm flipH="1">
              <a:off x="177775" y="4781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_1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28" name="Google Shape;128;p16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7026617" y="-2295421"/>
            <a:ext cx="4590925" cy="4590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Google Shape;129;p16"/>
          <p:cNvGrpSpPr/>
          <p:nvPr/>
        </p:nvGrpSpPr>
        <p:grpSpPr>
          <a:xfrm>
            <a:off x="177775" y="177775"/>
            <a:ext cx="8788500" cy="4787900"/>
            <a:chOff x="177775" y="177775"/>
            <a:chExt cx="8788500" cy="4787900"/>
          </a:xfrm>
        </p:grpSpPr>
        <p:sp>
          <p:nvSpPr>
            <p:cNvPr id="130" name="Google Shape;130;p16"/>
            <p:cNvSpPr/>
            <p:nvPr/>
          </p:nvSpPr>
          <p:spPr>
            <a:xfrm rot="10800000">
              <a:off x="589650" y="269700"/>
              <a:ext cx="8279060" cy="4280673"/>
            </a:xfrm>
            <a:custGeom>
              <a:rect b="b" l="l" r="r" t="t"/>
              <a:pathLst>
                <a:path extrusionOk="0" h="6560418" w="12175088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6"/>
            <p:cNvSpPr/>
            <p:nvPr/>
          </p:nvSpPr>
          <p:spPr>
            <a:xfrm>
              <a:off x="177775" y="177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2" name="Google Shape;132;p16"/>
            <p:cNvSpPr/>
            <p:nvPr/>
          </p:nvSpPr>
          <p:spPr>
            <a:xfrm>
              <a:off x="8782375" y="4781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/>
        </p:txBody>
      </p:sp>
      <p:sp>
        <p:nvSpPr>
          <p:cNvPr id="135" name="Google Shape;135;p17"/>
          <p:cNvSpPr txBox="1"/>
          <p:nvPr>
            <p:ph idx="1" type="subTitle"/>
          </p:nvPr>
        </p:nvSpPr>
        <p:spPr>
          <a:xfrm>
            <a:off x="713150" y="1822844"/>
            <a:ext cx="24375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6" name="Google Shape;136;p17"/>
          <p:cNvSpPr txBox="1"/>
          <p:nvPr>
            <p:ph idx="2" type="subTitle"/>
          </p:nvPr>
        </p:nvSpPr>
        <p:spPr>
          <a:xfrm>
            <a:off x="3349827" y="1822844"/>
            <a:ext cx="24375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7" name="Google Shape;137;p17"/>
          <p:cNvSpPr txBox="1"/>
          <p:nvPr>
            <p:ph idx="3" type="subTitle"/>
          </p:nvPr>
        </p:nvSpPr>
        <p:spPr>
          <a:xfrm>
            <a:off x="5986504" y="1822844"/>
            <a:ext cx="24375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8" name="Google Shape;138;p17"/>
          <p:cNvSpPr txBox="1"/>
          <p:nvPr>
            <p:ph idx="4" type="subTitle"/>
          </p:nvPr>
        </p:nvSpPr>
        <p:spPr>
          <a:xfrm>
            <a:off x="713150" y="1431550"/>
            <a:ext cx="2437500" cy="4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/>
        </p:txBody>
      </p:sp>
      <p:sp>
        <p:nvSpPr>
          <p:cNvPr id="139" name="Google Shape;139;p17"/>
          <p:cNvSpPr txBox="1"/>
          <p:nvPr>
            <p:ph idx="5" type="subTitle"/>
          </p:nvPr>
        </p:nvSpPr>
        <p:spPr>
          <a:xfrm>
            <a:off x="3349827" y="1431550"/>
            <a:ext cx="2437500" cy="4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/>
        </p:txBody>
      </p:sp>
      <p:sp>
        <p:nvSpPr>
          <p:cNvPr id="140" name="Google Shape;140;p17"/>
          <p:cNvSpPr txBox="1"/>
          <p:nvPr>
            <p:ph idx="6" type="subTitle"/>
          </p:nvPr>
        </p:nvSpPr>
        <p:spPr>
          <a:xfrm>
            <a:off x="5986504" y="1431550"/>
            <a:ext cx="2437500" cy="4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/>
        </p:txBody>
      </p:sp>
      <p:pic>
        <p:nvPicPr>
          <p:cNvPr id="141" name="Google Shape;141;p17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1659908" y="2905854"/>
            <a:ext cx="4590925" cy="4590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" name="Google Shape;142;p17"/>
          <p:cNvGrpSpPr/>
          <p:nvPr/>
        </p:nvGrpSpPr>
        <p:grpSpPr>
          <a:xfrm>
            <a:off x="177775" y="177775"/>
            <a:ext cx="8788500" cy="4787900"/>
            <a:chOff x="177775" y="177775"/>
            <a:chExt cx="8788500" cy="4787900"/>
          </a:xfrm>
        </p:grpSpPr>
        <p:sp>
          <p:nvSpPr>
            <p:cNvPr id="143" name="Google Shape;143;p17"/>
            <p:cNvSpPr/>
            <p:nvPr/>
          </p:nvSpPr>
          <p:spPr>
            <a:xfrm>
              <a:off x="177775" y="177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4" name="Google Shape;144;p17"/>
            <p:cNvSpPr/>
            <p:nvPr/>
          </p:nvSpPr>
          <p:spPr>
            <a:xfrm>
              <a:off x="269700" y="589650"/>
              <a:ext cx="8279060" cy="4280673"/>
            </a:xfrm>
            <a:custGeom>
              <a:rect b="b" l="l" r="r" t="t"/>
              <a:pathLst>
                <a:path extrusionOk="0" h="6560418" w="12175088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7"/>
            <p:cNvSpPr/>
            <p:nvPr/>
          </p:nvSpPr>
          <p:spPr>
            <a:xfrm>
              <a:off x="8782375" y="4781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/>
        </p:txBody>
      </p:sp>
      <p:sp>
        <p:nvSpPr>
          <p:cNvPr id="148" name="Google Shape;148;p18"/>
          <p:cNvSpPr txBox="1"/>
          <p:nvPr>
            <p:ph idx="1" type="subTitle"/>
          </p:nvPr>
        </p:nvSpPr>
        <p:spPr>
          <a:xfrm>
            <a:off x="720000" y="1815654"/>
            <a:ext cx="3215100" cy="8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9" name="Google Shape;149;p18"/>
          <p:cNvSpPr txBox="1"/>
          <p:nvPr>
            <p:ph idx="2" type="subTitle"/>
          </p:nvPr>
        </p:nvSpPr>
        <p:spPr>
          <a:xfrm>
            <a:off x="4311482" y="1815654"/>
            <a:ext cx="3215100" cy="8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0" name="Google Shape;150;p18"/>
          <p:cNvSpPr txBox="1"/>
          <p:nvPr>
            <p:ph idx="3" type="subTitle"/>
          </p:nvPr>
        </p:nvSpPr>
        <p:spPr>
          <a:xfrm>
            <a:off x="720000" y="3144576"/>
            <a:ext cx="32151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1" name="Google Shape;151;p18"/>
          <p:cNvSpPr txBox="1"/>
          <p:nvPr>
            <p:ph idx="4" type="subTitle"/>
          </p:nvPr>
        </p:nvSpPr>
        <p:spPr>
          <a:xfrm>
            <a:off x="4311484" y="3144576"/>
            <a:ext cx="32151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2" name="Google Shape;152;p18"/>
          <p:cNvSpPr txBox="1"/>
          <p:nvPr>
            <p:ph idx="5" type="subTitle"/>
          </p:nvPr>
        </p:nvSpPr>
        <p:spPr>
          <a:xfrm>
            <a:off x="720001" y="1431550"/>
            <a:ext cx="3215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/>
        </p:txBody>
      </p:sp>
      <p:sp>
        <p:nvSpPr>
          <p:cNvPr id="153" name="Google Shape;153;p18"/>
          <p:cNvSpPr txBox="1"/>
          <p:nvPr>
            <p:ph idx="6" type="subTitle"/>
          </p:nvPr>
        </p:nvSpPr>
        <p:spPr>
          <a:xfrm>
            <a:off x="720001" y="2760497"/>
            <a:ext cx="3215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/>
        </p:txBody>
      </p:sp>
      <p:sp>
        <p:nvSpPr>
          <p:cNvPr id="154" name="Google Shape;154;p18"/>
          <p:cNvSpPr txBox="1"/>
          <p:nvPr>
            <p:ph idx="7" type="subTitle"/>
          </p:nvPr>
        </p:nvSpPr>
        <p:spPr>
          <a:xfrm>
            <a:off x="4311457" y="1431550"/>
            <a:ext cx="3215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/>
        </p:txBody>
      </p:sp>
      <p:sp>
        <p:nvSpPr>
          <p:cNvPr id="155" name="Google Shape;155;p18"/>
          <p:cNvSpPr txBox="1"/>
          <p:nvPr>
            <p:ph idx="8" type="subTitle"/>
          </p:nvPr>
        </p:nvSpPr>
        <p:spPr>
          <a:xfrm>
            <a:off x="4311457" y="2760497"/>
            <a:ext cx="3215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/>
        </p:txBody>
      </p:sp>
      <p:pic>
        <p:nvPicPr>
          <p:cNvPr id="156" name="Google Shape;156;p18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6500442" y="2760504"/>
            <a:ext cx="4590925" cy="4590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" name="Google Shape;157;p18"/>
          <p:cNvGrpSpPr/>
          <p:nvPr/>
        </p:nvGrpSpPr>
        <p:grpSpPr>
          <a:xfrm>
            <a:off x="177775" y="177775"/>
            <a:ext cx="8788500" cy="4787900"/>
            <a:chOff x="177775" y="177775"/>
            <a:chExt cx="8788500" cy="4787900"/>
          </a:xfrm>
        </p:grpSpPr>
        <p:sp>
          <p:nvSpPr>
            <p:cNvPr id="158" name="Google Shape;158;p18"/>
            <p:cNvSpPr/>
            <p:nvPr/>
          </p:nvSpPr>
          <p:spPr>
            <a:xfrm flipH="1" rot="10800000">
              <a:off x="275340" y="269700"/>
              <a:ext cx="8279060" cy="4280673"/>
            </a:xfrm>
            <a:custGeom>
              <a:rect b="b" l="l" r="r" t="t"/>
              <a:pathLst>
                <a:path extrusionOk="0" h="6560418" w="12175088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8"/>
            <p:cNvSpPr/>
            <p:nvPr/>
          </p:nvSpPr>
          <p:spPr>
            <a:xfrm flipH="1">
              <a:off x="8782375" y="177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" name="Google Shape;160;p18"/>
            <p:cNvSpPr/>
            <p:nvPr/>
          </p:nvSpPr>
          <p:spPr>
            <a:xfrm flipH="1">
              <a:off x="177775" y="4781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/>
        </p:txBody>
      </p:sp>
      <p:sp>
        <p:nvSpPr>
          <p:cNvPr id="163" name="Google Shape;163;p19"/>
          <p:cNvSpPr txBox="1"/>
          <p:nvPr>
            <p:ph idx="1" type="subTitle"/>
          </p:nvPr>
        </p:nvSpPr>
        <p:spPr>
          <a:xfrm>
            <a:off x="713000" y="1812100"/>
            <a:ext cx="25005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4" name="Google Shape;164;p19"/>
          <p:cNvSpPr txBox="1"/>
          <p:nvPr>
            <p:ph idx="2" type="subTitle"/>
          </p:nvPr>
        </p:nvSpPr>
        <p:spPr>
          <a:xfrm>
            <a:off x="3318245" y="1812108"/>
            <a:ext cx="25005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5" name="Google Shape;165;p19"/>
          <p:cNvSpPr txBox="1"/>
          <p:nvPr>
            <p:ph idx="3" type="subTitle"/>
          </p:nvPr>
        </p:nvSpPr>
        <p:spPr>
          <a:xfrm>
            <a:off x="713000" y="3296575"/>
            <a:ext cx="25005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6" name="Google Shape;166;p19"/>
          <p:cNvSpPr txBox="1"/>
          <p:nvPr>
            <p:ph idx="4" type="subTitle"/>
          </p:nvPr>
        </p:nvSpPr>
        <p:spPr>
          <a:xfrm>
            <a:off x="3318245" y="3296575"/>
            <a:ext cx="25005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7" name="Google Shape;167;p19"/>
          <p:cNvSpPr txBox="1"/>
          <p:nvPr>
            <p:ph idx="5" type="subTitle"/>
          </p:nvPr>
        </p:nvSpPr>
        <p:spPr>
          <a:xfrm>
            <a:off x="5923489" y="1812108"/>
            <a:ext cx="25005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6" type="subTitle"/>
          </p:nvPr>
        </p:nvSpPr>
        <p:spPr>
          <a:xfrm>
            <a:off x="5923489" y="3296575"/>
            <a:ext cx="25005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7" type="subTitle"/>
          </p:nvPr>
        </p:nvSpPr>
        <p:spPr>
          <a:xfrm>
            <a:off x="713000" y="1431550"/>
            <a:ext cx="2500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/>
        </p:txBody>
      </p:sp>
      <p:sp>
        <p:nvSpPr>
          <p:cNvPr id="170" name="Google Shape;170;p19"/>
          <p:cNvSpPr txBox="1"/>
          <p:nvPr>
            <p:ph idx="8" type="subTitle"/>
          </p:nvPr>
        </p:nvSpPr>
        <p:spPr>
          <a:xfrm>
            <a:off x="3318245" y="1431556"/>
            <a:ext cx="2500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/>
        </p:txBody>
      </p:sp>
      <p:sp>
        <p:nvSpPr>
          <p:cNvPr id="171" name="Google Shape;171;p19"/>
          <p:cNvSpPr txBox="1"/>
          <p:nvPr>
            <p:ph idx="9" type="subTitle"/>
          </p:nvPr>
        </p:nvSpPr>
        <p:spPr>
          <a:xfrm>
            <a:off x="5923489" y="1431556"/>
            <a:ext cx="2500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/>
        </p:txBody>
      </p:sp>
      <p:sp>
        <p:nvSpPr>
          <p:cNvPr id="172" name="Google Shape;172;p19"/>
          <p:cNvSpPr txBox="1"/>
          <p:nvPr>
            <p:ph idx="13" type="subTitle"/>
          </p:nvPr>
        </p:nvSpPr>
        <p:spPr>
          <a:xfrm>
            <a:off x="713000" y="2912900"/>
            <a:ext cx="2500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/>
        </p:txBody>
      </p:sp>
      <p:sp>
        <p:nvSpPr>
          <p:cNvPr id="173" name="Google Shape;173;p19"/>
          <p:cNvSpPr txBox="1"/>
          <p:nvPr>
            <p:ph idx="14" type="subTitle"/>
          </p:nvPr>
        </p:nvSpPr>
        <p:spPr>
          <a:xfrm>
            <a:off x="3318245" y="2912900"/>
            <a:ext cx="2500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/>
        </p:txBody>
      </p:sp>
      <p:sp>
        <p:nvSpPr>
          <p:cNvPr id="174" name="Google Shape;174;p19"/>
          <p:cNvSpPr txBox="1"/>
          <p:nvPr>
            <p:ph idx="15" type="subTitle"/>
          </p:nvPr>
        </p:nvSpPr>
        <p:spPr>
          <a:xfrm>
            <a:off x="5923489" y="2912900"/>
            <a:ext cx="2500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/>
        </p:txBody>
      </p:sp>
      <p:pic>
        <p:nvPicPr>
          <p:cNvPr id="175" name="Google Shape;175;p19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6047342" y="-2763521"/>
            <a:ext cx="4590925" cy="4590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" name="Google Shape;176;p19"/>
          <p:cNvGrpSpPr/>
          <p:nvPr/>
        </p:nvGrpSpPr>
        <p:grpSpPr>
          <a:xfrm>
            <a:off x="177775" y="177775"/>
            <a:ext cx="8788500" cy="4787900"/>
            <a:chOff x="177775" y="177775"/>
            <a:chExt cx="8788500" cy="4787900"/>
          </a:xfrm>
        </p:grpSpPr>
        <p:sp>
          <p:nvSpPr>
            <p:cNvPr id="177" name="Google Shape;177;p19"/>
            <p:cNvSpPr/>
            <p:nvPr/>
          </p:nvSpPr>
          <p:spPr>
            <a:xfrm rot="10800000">
              <a:off x="589650" y="269700"/>
              <a:ext cx="8279060" cy="4280673"/>
            </a:xfrm>
            <a:custGeom>
              <a:rect b="b" l="l" r="r" t="t"/>
              <a:pathLst>
                <a:path extrusionOk="0" h="6560418" w="12175088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9"/>
            <p:cNvSpPr/>
            <p:nvPr/>
          </p:nvSpPr>
          <p:spPr>
            <a:xfrm>
              <a:off x="177775" y="177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9" name="Google Shape;179;p19"/>
            <p:cNvSpPr/>
            <p:nvPr/>
          </p:nvSpPr>
          <p:spPr>
            <a:xfrm>
              <a:off x="8782375" y="4781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hasCustomPrompt="1" type="title"/>
          </p:nvPr>
        </p:nvSpPr>
        <p:spPr>
          <a:xfrm>
            <a:off x="949063" y="1149105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b="0" sz="60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b="0" sz="60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b="0" sz="60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b="0" sz="60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b="0" sz="60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b="0" sz="60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b="0" sz="60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b="0" sz="60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>
            <a:r>
              <a:t>xx%</a:t>
            </a:r>
          </a:p>
        </p:txBody>
      </p:sp>
      <p:sp>
        <p:nvSpPr>
          <p:cNvPr id="182" name="Google Shape;182;p20"/>
          <p:cNvSpPr txBox="1"/>
          <p:nvPr>
            <p:ph idx="1" type="subTitle"/>
          </p:nvPr>
        </p:nvSpPr>
        <p:spPr>
          <a:xfrm>
            <a:off x="949063" y="1917709"/>
            <a:ext cx="3492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3" name="Google Shape;183;p20"/>
          <p:cNvSpPr txBox="1"/>
          <p:nvPr>
            <p:ph hasCustomPrompt="1" idx="2" type="title"/>
          </p:nvPr>
        </p:nvSpPr>
        <p:spPr>
          <a:xfrm>
            <a:off x="949063" y="2859797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b="0" sz="60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b="0" sz="60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b="0" sz="60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b="0" sz="60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b="0" sz="60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b="0" sz="60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b="0" sz="60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b="0" sz="60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>
            <a:r>
              <a:t>xx%</a:t>
            </a:r>
          </a:p>
        </p:txBody>
      </p:sp>
      <p:sp>
        <p:nvSpPr>
          <p:cNvPr id="184" name="Google Shape;184;p20"/>
          <p:cNvSpPr txBox="1"/>
          <p:nvPr>
            <p:ph idx="3" type="subTitle"/>
          </p:nvPr>
        </p:nvSpPr>
        <p:spPr>
          <a:xfrm>
            <a:off x="949063" y="3628695"/>
            <a:ext cx="3492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5" name="Google Shape;185;p20"/>
          <p:cNvSpPr txBox="1"/>
          <p:nvPr>
            <p:ph hasCustomPrompt="1" idx="4" type="title"/>
          </p:nvPr>
        </p:nvSpPr>
        <p:spPr>
          <a:xfrm>
            <a:off x="4702338" y="1149105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b="0" sz="60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b="0" sz="60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b="0" sz="60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b="0" sz="60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b="0" sz="60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b="0" sz="60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b="0" sz="60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b="0" sz="60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>
            <a:r>
              <a:t>xx%</a:t>
            </a:r>
          </a:p>
        </p:txBody>
      </p:sp>
      <p:sp>
        <p:nvSpPr>
          <p:cNvPr id="186" name="Google Shape;186;p20"/>
          <p:cNvSpPr txBox="1"/>
          <p:nvPr>
            <p:ph idx="5" type="subTitle"/>
          </p:nvPr>
        </p:nvSpPr>
        <p:spPr>
          <a:xfrm>
            <a:off x="4702338" y="1917709"/>
            <a:ext cx="3492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pic>
        <p:nvPicPr>
          <p:cNvPr id="187" name="Google Shape;187;p20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2132883" y="-2673221"/>
            <a:ext cx="4590925" cy="4590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" name="Google Shape;188;p20"/>
          <p:cNvGrpSpPr/>
          <p:nvPr/>
        </p:nvGrpSpPr>
        <p:grpSpPr>
          <a:xfrm>
            <a:off x="177775" y="177775"/>
            <a:ext cx="8788500" cy="4787900"/>
            <a:chOff x="177775" y="177775"/>
            <a:chExt cx="8788500" cy="4787900"/>
          </a:xfrm>
        </p:grpSpPr>
        <p:sp>
          <p:nvSpPr>
            <p:cNvPr id="189" name="Google Shape;189;p20"/>
            <p:cNvSpPr/>
            <p:nvPr/>
          </p:nvSpPr>
          <p:spPr>
            <a:xfrm flipH="1" rot="10800000">
              <a:off x="275340" y="269700"/>
              <a:ext cx="8279060" cy="4280673"/>
            </a:xfrm>
            <a:custGeom>
              <a:rect b="b" l="l" r="r" t="t"/>
              <a:pathLst>
                <a:path extrusionOk="0" h="6560418" w="12175088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0"/>
            <p:cNvSpPr/>
            <p:nvPr/>
          </p:nvSpPr>
          <p:spPr>
            <a:xfrm flipH="1">
              <a:off x="8782375" y="177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 flipH="1">
              <a:off x="595290" y="589650"/>
              <a:ext cx="8279060" cy="4280673"/>
            </a:xfrm>
            <a:custGeom>
              <a:rect b="b" l="l" r="r" t="t"/>
              <a:pathLst>
                <a:path extrusionOk="0" h="6560418" w="12175088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0"/>
            <p:cNvSpPr/>
            <p:nvPr/>
          </p:nvSpPr>
          <p:spPr>
            <a:xfrm flipH="1">
              <a:off x="177775" y="4781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1432142" y="1706604"/>
            <a:ext cx="4590925" cy="45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/>
          <p:nvPr>
            <p:ph idx="2" type="pic"/>
          </p:nvPr>
        </p:nvSpPr>
        <p:spPr>
          <a:xfrm>
            <a:off x="498300" y="541325"/>
            <a:ext cx="2935200" cy="4100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" name="Google Shape;21;p3"/>
          <p:cNvSpPr txBox="1"/>
          <p:nvPr>
            <p:ph type="title"/>
          </p:nvPr>
        </p:nvSpPr>
        <p:spPr>
          <a:xfrm>
            <a:off x="3626225" y="2495550"/>
            <a:ext cx="48045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3" type="title"/>
          </p:nvPr>
        </p:nvSpPr>
        <p:spPr>
          <a:xfrm>
            <a:off x="3626225" y="1806150"/>
            <a:ext cx="12357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3" name="Google Shape;23;p3"/>
          <p:cNvGrpSpPr/>
          <p:nvPr/>
        </p:nvGrpSpPr>
        <p:grpSpPr>
          <a:xfrm>
            <a:off x="177775" y="177775"/>
            <a:ext cx="8788500" cy="4787900"/>
            <a:chOff x="177775" y="177775"/>
            <a:chExt cx="8788500" cy="4787900"/>
          </a:xfrm>
        </p:grpSpPr>
        <p:sp>
          <p:nvSpPr>
            <p:cNvPr id="24" name="Google Shape;24;p3"/>
            <p:cNvSpPr/>
            <p:nvPr/>
          </p:nvSpPr>
          <p:spPr>
            <a:xfrm rot="10800000">
              <a:off x="589650" y="269700"/>
              <a:ext cx="8279060" cy="4280673"/>
            </a:xfrm>
            <a:custGeom>
              <a:rect b="b" l="l" r="r" t="t"/>
              <a:pathLst>
                <a:path extrusionOk="0" h="6560418" w="12175088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77775" y="177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269700" y="589650"/>
              <a:ext cx="8279060" cy="4280673"/>
            </a:xfrm>
            <a:custGeom>
              <a:rect b="b" l="l" r="r" t="t"/>
              <a:pathLst>
                <a:path extrusionOk="0" h="6560418" w="12175088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8782375" y="4781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/>
          <p:nvPr>
            <p:ph type="title"/>
          </p:nvPr>
        </p:nvSpPr>
        <p:spPr>
          <a:xfrm>
            <a:off x="713225" y="821544"/>
            <a:ext cx="4945800" cy="87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5" name="Google Shape;195;p21"/>
          <p:cNvSpPr txBox="1"/>
          <p:nvPr>
            <p:ph idx="1" type="subTitle"/>
          </p:nvPr>
        </p:nvSpPr>
        <p:spPr>
          <a:xfrm>
            <a:off x="713225" y="1583634"/>
            <a:ext cx="49458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6" name="Google Shape;196;p21"/>
          <p:cNvSpPr txBox="1"/>
          <p:nvPr/>
        </p:nvSpPr>
        <p:spPr>
          <a:xfrm>
            <a:off x="713225" y="3386982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2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7" name="Google Shape;197;p21"/>
          <p:cNvPicPr preferRelativeResize="0"/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>
            <a:off x="6135317" y="1583629"/>
            <a:ext cx="4590925" cy="4590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" name="Google Shape;198;p21"/>
          <p:cNvGrpSpPr/>
          <p:nvPr/>
        </p:nvGrpSpPr>
        <p:grpSpPr>
          <a:xfrm>
            <a:off x="177775" y="177775"/>
            <a:ext cx="8788500" cy="4787900"/>
            <a:chOff x="177775" y="177775"/>
            <a:chExt cx="8788500" cy="4787900"/>
          </a:xfrm>
        </p:grpSpPr>
        <p:sp>
          <p:nvSpPr>
            <p:cNvPr id="199" name="Google Shape;199;p21"/>
            <p:cNvSpPr/>
            <p:nvPr/>
          </p:nvSpPr>
          <p:spPr>
            <a:xfrm flipH="1" rot="10800000">
              <a:off x="275340" y="269700"/>
              <a:ext cx="8279060" cy="4280673"/>
            </a:xfrm>
            <a:custGeom>
              <a:rect b="b" l="l" r="r" t="t"/>
              <a:pathLst>
                <a:path extrusionOk="0" h="6560418" w="12175088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1"/>
            <p:cNvSpPr/>
            <p:nvPr/>
          </p:nvSpPr>
          <p:spPr>
            <a:xfrm flipH="1">
              <a:off x="8782375" y="177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1"/>
            <p:cNvSpPr/>
            <p:nvPr/>
          </p:nvSpPr>
          <p:spPr>
            <a:xfrm flipH="1">
              <a:off x="595290" y="589650"/>
              <a:ext cx="8279060" cy="4280673"/>
            </a:xfrm>
            <a:custGeom>
              <a:rect b="b" l="l" r="r" t="t"/>
              <a:pathLst>
                <a:path extrusionOk="0" h="6560418" w="12175088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rgbClr val="22222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1"/>
            <p:cNvSpPr/>
            <p:nvPr/>
          </p:nvSpPr>
          <p:spPr>
            <a:xfrm flipH="1">
              <a:off x="177775" y="4781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2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6500442" y="2760504"/>
            <a:ext cx="4590925" cy="4590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" name="Google Shape;205;p22"/>
          <p:cNvGrpSpPr/>
          <p:nvPr/>
        </p:nvGrpSpPr>
        <p:grpSpPr>
          <a:xfrm>
            <a:off x="177775" y="177775"/>
            <a:ext cx="8788500" cy="4787900"/>
            <a:chOff x="177775" y="177775"/>
            <a:chExt cx="8788500" cy="4787900"/>
          </a:xfrm>
        </p:grpSpPr>
        <p:sp>
          <p:nvSpPr>
            <p:cNvPr id="206" name="Google Shape;206;p22"/>
            <p:cNvSpPr/>
            <p:nvPr/>
          </p:nvSpPr>
          <p:spPr>
            <a:xfrm flipH="1" rot="10800000">
              <a:off x="275340" y="269700"/>
              <a:ext cx="8279060" cy="4280673"/>
            </a:xfrm>
            <a:custGeom>
              <a:rect b="b" l="l" r="r" t="t"/>
              <a:pathLst>
                <a:path extrusionOk="0" h="6560418" w="12175088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22"/>
            <p:cNvSpPr/>
            <p:nvPr/>
          </p:nvSpPr>
          <p:spPr>
            <a:xfrm flipH="1">
              <a:off x="8782375" y="177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2"/>
            <p:cNvSpPr/>
            <p:nvPr/>
          </p:nvSpPr>
          <p:spPr>
            <a:xfrm flipH="1">
              <a:off x="177775" y="4781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1659908" y="2905854"/>
            <a:ext cx="4590925" cy="4590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23"/>
          <p:cNvGrpSpPr/>
          <p:nvPr/>
        </p:nvGrpSpPr>
        <p:grpSpPr>
          <a:xfrm>
            <a:off x="177775" y="177775"/>
            <a:ext cx="8788500" cy="4787900"/>
            <a:chOff x="177775" y="177775"/>
            <a:chExt cx="8788500" cy="4787900"/>
          </a:xfrm>
        </p:grpSpPr>
        <p:sp>
          <p:nvSpPr>
            <p:cNvPr id="212" name="Google Shape;212;p23"/>
            <p:cNvSpPr/>
            <p:nvPr/>
          </p:nvSpPr>
          <p:spPr>
            <a:xfrm>
              <a:off x="177775" y="177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269700" y="589650"/>
              <a:ext cx="8279060" cy="4280673"/>
            </a:xfrm>
            <a:custGeom>
              <a:rect b="b" l="l" r="r" t="t"/>
              <a:pathLst>
                <a:path extrusionOk="0" h="6560418" w="12175088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3"/>
            <p:cNvSpPr/>
            <p:nvPr/>
          </p:nvSpPr>
          <p:spPr>
            <a:xfrm>
              <a:off x="8782375" y="4781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720000" y="1215750"/>
            <a:ext cx="7704000" cy="3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pic>
        <p:nvPicPr>
          <p:cNvPr id="31" name="Google Shape;31;p4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6339392" y="2726704"/>
            <a:ext cx="4590925" cy="4590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oogle Shape;32;p4"/>
          <p:cNvGrpSpPr/>
          <p:nvPr/>
        </p:nvGrpSpPr>
        <p:grpSpPr>
          <a:xfrm>
            <a:off x="177775" y="177775"/>
            <a:ext cx="8788500" cy="4787900"/>
            <a:chOff x="177775" y="177775"/>
            <a:chExt cx="8788500" cy="4787900"/>
          </a:xfrm>
        </p:grpSpPr>
        <p:sp>
          <p:nvSpPr>
            <p:cNvPr id="33" name="Google Shape;33;p4"/>
            <p:cNvSpPr/>
            <p:nvPr/>
          </p:nvSpPr>
          <p:spPr>
            <a:xfrm flipH="1" rot="10800000">
              <a:off x="275340" y="269700"/>
              <a:ext cx="8279060" cy="4280673"/>
            </a:xfrm>
            <a:custGeom>
              <a:rect b="b" l="l" r="r" t="t"/>
              <a:pathLst>
                <a:path extrusionOk="0" h="6560418" w="12175088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 flipH="1">
              <a:off x="8782375" y="177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 flipH="1">
              <a:off x="177775" y="4781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aven Pro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aven Pro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aven Pro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aven Pro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aven Pro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aven Pro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aven Pro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aven Pro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" type="subTitle"/>
          </p:nvPr>
        </p:nvSpPr>
        <p:spPr>
          <a:xfrm>
            <a:off x="4283687" y="1822499"/>
            <a:ext cx="3177300" cy="13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2" type="subTitle"/>
          </p:nvPr>
        </p:nvSpPr>
        <p:spPr>
          <a:xfrm>
            <a:off x="720009" y="1822499"/>
            <a:ext cx="3177300" cy="13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3" type="subTitle"/>
          </p:nvPr>
        </p:nvSpPr>
        <p:spPr>
          <a:xfrm>
            <a:off x="720009" y="1431550"/>
            <a:ext cx="31773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4" type="subTitle"/>
          </p:nvPr>
        </p:nvSpPr>
        <p:spPr>
          <a:xfrm>
            <a:off x="4283691" y="1431550"/>
            <a:ext cx="31773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/>
        </p:txBody>
      </p:sp>
      <p:pic>
        <p:nvPicPr>
          <p:cNvPr id="42" name="Google Shape;42;p5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6135304" y="2321854"/>
            <a:ext cx="4590925" cy="4590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" name="Google Shape;43;p5"/>
          <p:cNvGrpSpPr/>
          <p:nvPr/>
        </p:nvGrpSpPr>
        <p:grpSpPr>
          <a:xfrm>
            <a:off x="177775" y="177775"/>
            <a:ext cx="8788500" cy="4787900"/>
            <a:chOff x="177775" y="177775"/>
            <a:chExt cx="8788500" cy="4787900"/>
          </a:xfrm>
        </p:grpSpPr>
        <p:sp>
          <p:nvSpPr>
            <p:cNvPr id="44" name="Google Shape;44;p5"/>
            <p:cNvSpPr/>
            <p:nvPr/>
          </p:nvSpPr>
          <p:spPr>
            <a:xfrm flipH="1">
              <a:off x="8782375" y="177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" name="Google Shape;45;p5"/>
            <p:cNvSpPr/>
            <p:nvPr/>
          </p:nvSpPr>
          <p:spPr>
            <a:xfrm flipH="1">
              <a:off x="595290" y="589650"/>
              <a:ext cx="8279060" cy="4280673"/>
            </a:xfrm>
            <a:custGeom>
              <a:rect b="b" l="l" r="r" t="t"/>
              <a:pathLst>
                <a:path extrusionOk="0" h="6560418" w="12175088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5"/>
            <p:cNvSpPr/>
            <p:nvPr/>
          </p:nvSpPr>
          <p:spPr>
            <a:xfrm flipH="1">
              <a:off x="177775" y="4781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2416558" y="-2511708"/>
            <a:ext cx="4590925" cy="45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0" name="Google Shape;50;p6"/>
          <p:cNvGrpSpPr/>
          <p:nvPr/>
        </p:nvGrpSpPr>
        <p:grpSpPr>
          <a:xfrm>
            <a:off x="177775" y="177775"/>
            <a:ext cx="8788500" cy="4787900"/>
            <a:chOff x="177775" y="177775"/>
            <a:chExt cx="8788500" cy="4787900"/>
          </a:xfrm>
        </p:grpSpPr>
        <p:sp>
          <p:nvSpPr>
            <p:cNvPr id="51" name="Google Shape;51;p6"/>
            <p:cNvSpPr/>
            <p:nvPr/>
          </p:nvSpPr>
          <p:spPr>
            <a:xfrm flipH="1">
              <a:off x="8782375" y="177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" name="Google Shape;52;p6"/>
            <p:cNvSpPr/>
            <p:nvPr/>
          </p:nvSpPr>
          <p:spPr>
            <a:xfrm flipH="1">
              <a:off x="595290" y="589650"/>
              <a:ext cx="8279060" cy="4280673"/>
            </a:xfrm>
            <a:custGeom>
              <a:rect b="b" l="l" r="r" t="t"/>
              <a:pathLst>
                <a:path extrusionOk="0" h="6560418" w="12175088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6"/>
            <p:cNvSpPr/>
            <p:nvPr/>
          </p:nvSpPr>
          <p:spPr>
            <a:xfrm flipH="1">
              <a:off x="177775" y="4781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7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rot="3437315">
            <a:off x="5651354" y="2486755"/>
            <a:ext cx="4590926" cy="4590926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7"/>
          <p:cNvSpPr/>
          <p:nvPr>
            <p:ph idx="2" type="pic"/>
          </p:nvPr>
        </p:nvSpPr>
        <p:spPr>
          <a:xfrm>
            <a:off x="5619150" y="422100"/>
            <a:ext cx="2923200" cy="4100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7"/>
          <p:cNvSpPr txBox="1"/>
          <p:nvPr>
            <p:ph type="title"/>
          </p:nvPr>
        </p:nvSpPr>
        <p:spPr>
          <a:xfrm>
            <a:off x="713213" y="1151825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" type="subTitle"/>
          </p:nvPr>
        </p:nvSpPr>
        <p:spPr>
          <a:xfrm>
            <a:off x="713213" y="1693375"/>
            <a:ext cx="4294800" cy="21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59" name="Google Shape;59;p7"/>
          <p:cNvGrpSpPr/>
          <p:nvPr/>
        </p:nvGrpSpPr>
        <p:grpSpPr>
          <a:xfrm>
            <a:off x="177775" y="177775"/>
            <a:ext cx="8788500" cy="4787900"/>
            <a:chOff x="177775" y="177775"/>
            <a:chExt cx="8788500" cy="4787900"/>
          </a:xfrm>
        </p:grpSpPr>
        <p:sp>
          <p:nvSpPr>
            <p:cNvPr id="60" name="Google Shape;60;p7"/>
            <p:cNvSpPr/>
            <p:nvPr/>
          </p:nvSpPr>
          <p:spPr>
            <a:xfrm flipH="1" rot="10800000">
              <a:off x="275340" y="269700"/>
              <a:ext cx="8279060" cy="4280673"/>
            </a:xfrm>
            <a:custGeom>
              <a:rect b="b" l="l" r="r" t="t"/>
              <a:pathLst>
                <a:path extrusionOk="0" h="6560418" w="12175088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7"/>
            <p:cNvSpPr/>
            <p:nvPr/>
          </p:nvSpPr>
          <p:spPr>
            <a:xfrm flipH="1">
              <a:off x="8782375" y="177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2" name="Google Shape;62;p7"/>
            <p:cNvSpPr/>
            <p:nvPr/>
          </p:nvSpPr>
          <p:spPr>
            <a:xfrm flipH="1">
              <a:off x="177775" y="4781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65" name="Google Shape;65;p8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1644958" y="2122129"/>
            <a:ext cx="4590925" cy="4590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8"/>
          <p:cNvGrpSpPr/>
          <p:nvPr/>
        </p:nvGrpSpPr>
        <p:grpSpPr>
          <a:xfrm>
            <a:off x="177775" y="177775"/>
            <a:ext cx="8788500" cy="4787900"/>
            <a:chOff x="177775" y="177775"/>
            <a:chExt cx="8788500" cy="4787900"/>
          </a:xfrm>
        </p:grpSpPr>
        <p:sp>
          <p:nvSpPr>
            <p:cNvPr id="67" name="Google Shape;67;p8"/>
            <p:cNvSpPr/>
            <p:nvPr/>
          </p:nvSpPr>
          <p:spPr>
            <a:xfrm rot="10800000">
              <a:off x="589650" y="269700"/>
              <a:ext cx="8279060" cy="4280673"/>
            </a:xfrm>
            <a:custGeom>
              <a:rect b="b" l="l" r="r" t="t"/>
              <a:pathLst>
                <a:path extrusionOk="0" h="6560418" w="12175088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177775" y="177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269700" y="589650"/>
              <a:ext cx="8279060" cy="4280673"/>
            </a:xfrm>
            <a:custGeom>
              <a:rect b="b" l="l" r="r" t="t"/>
              <a:pathLst>
                <a:path extrusionOk="0" h="6560418" w="12175088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8782375" y="4781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9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5989304" y="-2010646"/>
            <a:ext cx="4590925" cy="45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4" name="Google Shape;74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75" name="Google Shape;75;p9"/>
          <p:cNvGrpSpPr/>
          <p:nvPr/>
        </p:nvGrpSpPr>
        <p:grpSpPr>
          <a:xfrm>
            <a:off x="177775" y="177775"/>
            <a:ext cx="8788500" cy="4787900"/>
            <a:chOff x="177775" y="177775"/>
            <a:chExt cx="8788500" cy="4787900"/>
          </a:xfrm>
        </p:grpSpPr>
        <p:sp>
          <p:nvSpPr>
            <p:cNvPr id="76" name="Google Shape;76;p9"/>
            <p:cNvSpPr/>
            <p:nvPr/>
          </p:nvSpPr>
          <p:spPr>
            <a:xfrm rot="10800000">
              <a:off x="589650" y="269700"/>
              <a:ext cx="8279060" cy="4280673"/>
            </a:xfrm>
            <a:custGeom>
              <a:rect b="b" l="l" r="r" t="t"/>
              <a:pathLst>
                <a:path extrusionOk="0" h="6560418" w="12175088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177775" y="177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8" name="Google Shape;78;p9"/>
            <p:cNvSpPr/>
            <p:nvPr/>
          </p:nvSpPr>
          <p:spPr>
            <a:xfrm>
              <a:off x="269700" y="589650"/>
              <a:ext cx="8279060" cy="4280673"/>
            </a:xfrm>
            <a:custGeom>
              <a:rect b="b" l="l" r="r" t="t"/>
              <a:pathLst>
                <a:path extrusionOk="0" h="6560418" w="12175088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9"/>
            <p:cNvSpPr/>
            <p:nvPr/>
          </p:nvSpPr>
          <p:spPr>
            <a:xfrm>
              <a:off x="8782375" y="4781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ven Pro SemiBold"/>
              <a:buNone/>
              <a:defRPr sz="3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ven Pro"/>
              <a:buNone/>
              <a:defRPr b="1" sz="3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ven Pro"/>
              <a:buNone/>
              <a:defRPr b="1" sz="3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ven Pro"/>
              <a:buNone/>
              <a:defRPr b="1" sz="3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ven Pro"/>
              <a:buNone/>
              <a:defRPr b="1" sz="3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ven Pro"/>
              <a:buNone/>
              <a:defRPr b="1" sz="3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ven Pro"/>
              <a:buNone/>
              <a:defRPr b="1" sz="3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ven Pro"/>
              <a:buNone/>
              <a:defRPr b="1" sz="3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ven Pro"/>
              <a:buNone/>
              <a:defRPr b="1" sz="3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49.png"/><Relationship Id="rId5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4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28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4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Relationship Id="rId5" Type="http://schemas.openxmlformats.org/officeDocument/2006/relationships/image" Target="../media/image4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39.png"/><Relationship Id="rId5" Type="http://schemas.openxmlformats.org/officeDocument/2006/relationships/image" Target="../media/image37.png"/><Relationship Id="rId6" Type="http://schemas.openxmlformats.org/officeDocument/2006/relationships/image" Target="../media/image33.png"/><Relationship Id="rId7" Type="http://schemas.openxmlformats.org/officeDocument/2006/relationships/image" Target="../media/image35.png"/><Relationship Id="rId8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48.png"/><Relationship Id="rId5" Type="http://schemas.openxmlformats.org/officeDocument/2006/relationships/image" Target="../media/image42.png"/><Relationship Id="rId6" Type="http://schemas.openxmlformats.org/officeDocument/2006/relationships/image" Target="../media/image38.png"/><Relationship Id="rId7" Type="http://schemas.openxmlformats.org/officeDocument/2006/relationships/image" Target="../media/image47.png"/><Relationship Id="rId8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45.png"/><Relationship Id="rId5" Type="http://schemas.openxmlformats.org/officeDocument/2006/relationships/image" Target="../media/image5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marketsandmarkets.com/Market-Reports/augmented-reality-market-82758548.htm" TargetMode="External"/><Relationship Id="rId4" Type="http://schemas.openxmlformats.org/officeDocument/2006/relationships/hyperlink" Target="https://www.interaction-design.org/literature/article/system-usability-scale" TargetMode="External"/><Relationship Id="rId5" Type="http://schemas.openxmlformats.org/officeDocument/2006/relationships/image" Target="../media/image5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25.xml"/><Relationship Id="rId10" Type="http://schemas.openxmlformats.org/officeDocument/2006/relationships/hyperlink" Target="https://www.videvo.net/?utm_source=slidesgo_template&amp;utm_medium=referral-link&amp;utm_campaign=sg_resources&amp;utm_content=videvo" TargetMode="External"/><Relationship Id="rId13" Type="http://schemas.openxmlformats.org/officeDocument/2006/relationships/image" Target="../media/image52.gif"/><Relationship Id="rId12" Type="http://schemas.openxmlformats.org/officeDocument/2006/relationships/hyperlink" Target="https://slidesgo.com/slidesgo-school/presentation-tips/how-to-edit-the-master-slides-in-our-templates?utm_source=slidesgo_template&amp;utm_medium=referral-link&amp;utm_campaign=how-to-edit-the-master-slides-in-our-templates&amp;utm_term=slidesgo-school&amp;utm_content=how-to-edit-the-master-slides-in-our-templates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30B07Gq" TargetMode="External"/><Relationship Id="rId9" Type="http://schemas.openxmlformats.org/officeDocument/2006/relationships/hyperlink" Target="https://wepik.com/?utm_source=slidesgo_template&amp;utm_medium=referral-link&amp;utm_campaign=promo-slide&amp;utm_term=slidesgo&amp;utm_content=wepik" TargetMode="External"/><Relationship Id="rId5" Type="http://schemas.openxmlformats.org/officeDocument/2006/relationships/hyperlink" Target="http://bit.ly/33VAFh3" TargetMode="External"/><Relationship Id="rId6" Type="http://schemas.openxmlformats.org/officeDocument/2006/relationships/hyperlink" Target="https://www.freepik.com/?utm_source=slidesgo_template&amp;utm_medium=referral-link&amp;utm_campaign=promo-slide&amp;utm_term=slidesgo&amp;utm_content=freepik" TargetMode="External"/><Relationship Id="rId7" Type="http://schemas.openxmlformats.org/officeDocument/2006/relationships/hyperlink" Target="https://www.flaticon.com/?utm_source=slidesgo_template&amp;utm_medium=referral-link&amp;utm_campaign=promo-slide&amp;utm_term=slidesgo&amp;utm_content=flaticon" TargetMode="External"/><Relationship Id="rId8" Type="http://schemas.openxmlformats.org/officeDocument/2006/relationships/hyperlink" Target="https://storyset.com/?utm_source=slidesgo_template&amp;utm_medium=referral-link&amp;utm_campaign=promo-slide&amp;utm_term=slidesgo&amp;utm_content=storyset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 txBox="1"/>
          <p:nvPr>
            <p:ph idx="4294967295" type="subTitle"/>
          </p:nvPr>
        </p:nvSpPr>
        <p:spPr>
          <a:xfrm>
            <a:off x="428375" y="4306950"/>
            <a:ext cx="3251700" cy="3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aven Pro Medium"/>
                <a:ea typeface="Maven Pro Medium"/>
                <a:cs typeface="Maven Pro Medium"/>
                <a:sym typeface="Maven Pro Medium"/>
              </a:rPr>
              <a:t>Supervisor:</a:t>
            </a:r>
            <a:r>
              <a:rPr lang="en" sz="1400">
                <a:latin typeface="Maven Pro"/>
                <a:ea typeface="Maven Pro"/>
                <a:cs typeface="Maven Pro"/>
                <a:sym typeface="Maven Pro"/>
              </a:rPr>
              <a:t> Prof. Carmine Recchiuto </a:t>
            </a:r>
            <a:endParaRPr sz="14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20" name="Google Shape;220;p24"/>
          <p:cNvSpPr txBox="1"/>
          <p:nvPr>
            <p:ph idx="4294967295" type="ctrTitle"/>
          </p:nvPr>
        </p:nvSpPr>
        <p:spPr>
          <a:xfrm>
            <a:off x="2755650" y="3337613"/>
            <a:ext cx="3632700" cy="3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Wadoud Guelmami</a:t>
            </a:r>
            <a:endParaRPr sz="1600">
              <a:solidFill>
                <a:srgbClr val="434343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sp>
        <p:nvSpPr>
          <p:cNvPr id="221" name="Google Shape;221;p24"/>
          <p:cNvSpPr txBox="1"/>
          <p:nvPr>
            <p:ph idx="4294967295" type="ctrTitle"/>
          </p:nvPr>
        </p:nvSpPr>
        <p:spPr>
          <a:xfrm>
            <a:off x="624750" y="2033350"/>
            <a:ext cx="7894500" cy="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Augmented Reality Guided Robotic Manipulation </a:t>
            </a:r>
            <a:endParaRPr/>
          </a:p>
        </p:txBody>
      </p:sp>
      <p:sp>
        <p:nvSpPr>
          <p:cNvPr id="222" name="Google Shape;222;p24"/>
          <p:cNvSpPr/>
          <p:nvPr/>
        </p:nvSpPr>
        <p:spPr>
          <a:xfrm>
            <a:off x="141150" y="164675"/>
            <a:ext cx="331500" cy="224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24"/>
          <p:cNvSpPr/>
          <p:nvPr/>
        </p:nvSpPr>
        <p:spPr>
          <a:xfrm>
            <a:off x="8687825" y="4773500"/>
            <a:ext cx="331500" cy="224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4" name="Google Shape;22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650" y="164675"/>
            <a:ext cx="370500" cy="37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4"/>
          <p:cNvSpPr/>
          <p:nvPr/>
        </p:nvSpPr>
        <p:spPr>
          <a:xfrm>
            <a:off x="141150" y="111200"/>
            <a:ext cx="331500" cy="171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6" name="Google Shape;22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8607250" y="4677454"/>
            <a:ext cx="331500" cy="320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00638" y="577950"/>
            <a:ext cx="2064716" cy="123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863" y="1066175"/>
            <a:ext cx="6982277" cy="3078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3"/>
          <p:cNvSpPr txBox="1"/>
          <p:nvPr/>
        </p:nvSpPr>
        <p:spPr>
          <a:xfrm>
            <a:off x="3530950" y="2923525"/>
            <a:ext cx="22671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Holographic remoting Player</a:t>
            </a:r>
            <a:endParaRPr sz="1200">
              <a:solidFill>
                <a:schemeClr val="dk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950" y="1518725"/>
            <a:ext cx="7662102" cy="2349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4"/>
          <p:cNvSpPr txBox="1"/>
          <p:nvPr/>
        </p:nvSpPr>
        <p:spPr>
          <a:xfrm>
            <a:off x="3793025" y="4078075"/>
            <a:ext cx="1191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Unity &amp; ROS</a:t>
            </a:r>
            <a:endParaRPr b="1" sz="13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425" y="1958575"/>
            <a:ext cx="1226350" cy="122635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5"/>
          <p:cNvSpPr txBox="1"/>
          <p:nvPr/>
        </p:nvSpPr>
        <p:spPr>
          <a:xfrm>
            <a:off x="2954400" y="842950"/>
            <a:ext cx="53352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aven Pro"/>
                <a:ea typeface="Maven Pro"/>
                <a:cs typeface="Maven Pro"/>
                <a:sym typeface="Maven Pro"/>
              </a:rPr>
              <a:t>Programming Language: </a:t>
            </a: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It uses </a:t>
            </a:r>
            <a:r>
              <a:rPr b="1" lang="en" sz="1200">
                <a:latin typeface="Maven Pro"/>
                <a:ea typeface="Maven Pro"/>
                <a:cs typeface="Maven Pro"/>
                <a:sym typeface="Maven Pro"/>
              </a:rPr>
              <a:t>C#</a:t>
            </a: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 to program  Scripts such as FeedbackListener.cs, JointStateSubscriber.cs, and SliderValuePublisher.cs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aven Pro"/>
                <a:ea typeface="Maven Pro"/>
                <a:cs typeface="Maven Pro"/>
                <a:sym typeface="Maven Pro"/>
              </a:rPr>
              <a:t>Data Exchange:</a:t>
            </a: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 Using ROS TCP Connector.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aven Pro"/>
                <a:ea typeface="Maven Pro"/>
                <a:cs typeface="Maven Pro"/>
                <a:sym typeface="Maven Pro"/>
              </a:rPr>
              <a:t>Publishing:</a:t>
            </a: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 Unity publishes user-defined goals (e.g., target positions, gripper commands) to ROS topics using the </a:t>
            </a:r>
            <a:r>
              <a:rPr b="1" lang="en" sz="1200">
                <a:latin typeface="Maven Pro"/>
                <a:ea typeface="Maven Pro"/>
                <a:cs typeface="Maven Pro"/>
                <a:sym typeface="Maven Pro"/>
              </a:rPr>
              <a:t>ROS TCP Connector</a:t>
            </a: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 such as </a:t>
            </a:r>
            <a:r>
              <a:rPr b="1" lang="en" sz="1200">
                <a:latin typeface="Maven Pro"/>
                <a:ea typeface="Maven Pro"/>
                <a:cs typeface="Maven Pro"/>
                <a:sym typeface="Maven Pro"/>
              </a:rPr>
              <a:t>/unity_coordinates</a:t>
            </a: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 topic, and gripper commands are published to the </a:t>
            </a:r>
            <a:r>
              <a:rPr b="1" lang="en" sz="1200">
                <a:latin typeface="Maven Pro"/>
                <a:ea typeface="Maven Pro"/>
                <a:cs typeface="Maven Pro"/>
                <a:sym typeface="Maven Pro"/>
              </a:rPr>
              <a:t>/grasp_signal</a:t>
            </a: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 topic.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aven Pro"/>
                <a:ea typeface="Maven Pro"/>
                <a:cs typeface="Maven Pro"/>
                <a:sym typeface="Maven Pro"/>
              </a:rPr>
              <a:t>Subscribing:</a:t>
            </a: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 Unity subscribes to Joint States &amp; feedback topics from ROS to reflect the robot’s state to the </a:t>
            </a:r>
            <a:r>
              <a:rPr b="1" lang="en" sz="1200">
                <a:latin typeface="Maven Pro"/>
                <a:ea typeface="Maven Pro"/>
                <a:cs typeface="Maven Pro"/>
                <a:sym typeface="Maven Pro"/>
              </a:rPr>
              <a:t>Articulation body</a:t>
            </a: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 of the robot model.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aven Pro"/>
                <a:ea typeface="Maven Pro"/>
                <a:cs typeface="Maven Pro"/>
                <a:sym typeface="Maven Pro"/>
              </a:rPr>
              <a:t>Other Functions</a:t>
            </a: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: Responsible for WorkspaceChecking, Broadcasting the virtual scene, </a:t>
            </a: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Synchronization</a:t>
            </a: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 between the sliders values and Sphere.   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800" y="1983775"/>
            <a:ext cx="2101175" cy="112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6"/>
          <p:cNvSpPr txBox="1"/>
          <p:nvPr/>
        </p:nvSpPr>
        <p:spPr>
          <a:xfrm>
            <a:off x="3061350" y="1206225"/>
            <a:ext cx="53352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aven Pro"/>
                <a:ea typeface="Maven Pro"/>
                <a:cs typeface="Maven Pro"/>
                <a:sym typeface="Maven Pro"/>
              </a:rPr>
              <a:t>Programming Language: </a:t>
            </a: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Python (Unity_coordinate </a:t>
            </a: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Listener.py</a:t>
            </a: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), C++ (Pos_udp_sender.cpp)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aven Pro"/>
                <a:ea typeface="Maven Pro"/>
                <a:cs typeface="Maven Pro"/>
                <a:sym typeface="Maven Pro"/>
              </a:rPr>
              <a:t>Data Exchange: </a:t>
            </a: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The ros_tcp_endpoint package is used to set up a TCP server that listens for messages from Unity.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aven Pro"/>
                <a:ea typeface="Maven Pro"/>
                <a:cs typeface="Maven Pro"/>
                <a:sym typeface="Maven Pro"/>
              </a:rPr>
              <a:t>Subscribing:</a:t>
            </a: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 ROS subscribes to topics for incoming commands such as /unity_coordinates that receives Cartesian coordinates for arm movement. /grasp_signal receives Boolean signals to control the gripper.</a:t>
            </a:r>
            <a:endParaRPr b="1"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aven Pro"/>
                <a:ea typeface="Maven Pro"/>
                <a:cs typeface="Maven Pro"/>
                <a:sym typeface="Maven Pro"/>
              </a:rPr>
              <a:t>Publishing:</a:t>
            </a: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 Publishes feedback through </a:t>
            </a: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topic \unity_feedback Sends status updates (e.g., " Coordinations received, IK Solving ") back to Unity.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750" y="2414725"/>
            <a:ext cx="2215700" cy="466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7"/>
          <p:cNvSpPr txBox="1"/>
          <p:nvPr/>
        </p:nvSpPr>
        <p:spPr>
          <a:xfrm>
            <a:off x="3489075" y="1162100"/>
            <a:ext cx="53352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aven Pro"/>
                <a:ea typeface="Maven Pro"/>
                <a:cs typeface="Maven Pro"/>
                <a:sym typeface="Maven Pro"/>
              </a:rPr>
              <a:t>Type of Motion</a:t>
            </a:r>
            <a:r>
              <a:rPr b="1" lang="en" sz="1200">
                <a:latin typeface="Maven Pro"/>
                <a:ea typeface="Maven Pro"/>
                <a:cs typeface="Maven Pro"/>
                <a:sym typeface="Maven Pro"/>
              </a:rPr>
              <a:t>: </a:t>
            </a: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Cartesian Space Control. The function move_to_cartesian_goal(x, y, z) commands the end-effector to reach a specific position in Cartesian space.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aven Pro Medium"/>
                <a:ea typeface="Maven Pro Medium"/>
                <a:cs typeface="Maven Pro Medium"/>
                <a:sym typeface="Maven Pro Medium"/>
              </a:rPr>
              <a:t>Uses Inverse Kinematics (IK) to compute joint angles corresponding to the given Cartesian pose.</a:t>
            </a:r>
            <a:endParaRPr sz="13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aven Pro Medium"/>
                <a:ea typeface="Maven Pro Medium"/>
                <a:cs typeface="Maven Pro Medium"/>
                <a:sym typeface="Maven Pro Medium"/>
              </a:rPr>
              <a:t>Implements a fixed end-effector orientation (downward-facing, set by quaternion_from_euler(3.14159, 0, 0))</a:t>
            </a:r>
            <a:endParaRPr sz="12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aven Pro Medium"/>
                <a:ea typeface="Maven Pro Medium"/>
                <a:cs typeface="Maven Pro Medium"/>
                <a:sym typeface="Maven Pro Medium"/>
              </a:rPr>
              <a:t>The function move_fingers(position, feedback_msg) moves the finger joints using joint values</a:t>
            </a:r>
            <a:endParaRPr sz="1200"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38" title="Rea_Robot1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725" y="1123725"/>
            <a:ext cx="1631700" cy="2896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4" name="Google Shape;344;p38"/>
          <p:cNvSpPr txBox="1"/>
          <p:nvPr/>
        </p:nvSpPr>
        <p:spPr>
          <a:xfrm>
            <a:off x="3200350" y="1218825"/>
            <a:ext cx="5570400" cy="26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aven Pro SemiBold"/>
                <a:ea typeface="Maven Pro SemiBold"/>
                <a:cs typeface="Maven Pro SemiBold"/>
                <a:sym typeface="Maven Pro SemiBold"/>
              </a:rPr>
              <a:t>Control Type: Joint Position Control</a:t>
            </a:r>
            <a:endParaRPr sz="1200"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It moves to the desired positions (Joint positions) using a </a:t>
            </a:r>
            <a:r>
              <a:rPr b="1" lang="en" sz="1200">
                <a:latin typeface="Maven Pro"/>
                <a:ea typeface="Maven Pro"/>
                <a:cs typeface="Maven Pro"/>
                <a:sym typeface="Maven Pro"/>
              </a:rPr>
              <a:t>MotionGenerator</a:t>
            </a: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, which is a position-based controller. </a:t>
            </a:r>
            <a:endParaRPr sz="13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aven Pro SemiBold"/>
                <a:ea typeface="Maven Pro SemiBold"/>
                <a:cs typeface="Maven Pro SemiBold"/>
                <a:sym typeface="Maven Pro SemiBold"/>
              </a:rPr>
              <a:t>Loop Type: Semi-Open-Loop</a:t>
            </a:r>
            <a:endParaRPr sz="1200"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The </a:t>
            </a:r>
            <a:r>
              <a:rPr lang="en" sz="1200">
                <a:latin typeface="Maven Pro SemiBold"/>
                <a:ea typeface="Maven Pro SemiBold"/>
                <a:cs typeface="Maven Pro SemiBold"/>
                <a:sym typeface="Maven Pro SemiBold"/>
              </a:rPr>
              <a:t>MotionGenerator </a:t>
            </a: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does not rely on continuous feedback to adjust the movement dynamically but instead executes a trajectory based on the given goal.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aven Pro SemiBold"/>
                <a:ea typeface="Maven Pro SemiBold"/>
                <a:cs typeface="Maven Pro SemiBold"/>
                <a:sym typeface="Maven Pro SemiBold"/>
              </a:rPr>
              <a:t>Execution:</a:t>
            </a:r>
            <a:r>
              <a:rPr lang="en" sz="1200">
                <a:latin typeface="Maven Pro Medium"/>
                <a:ea typeface="Maven Pro Medium"/>
                <a:cs typeface="Maven Pro Medium"/>
                <a:sym typeface="Maven Pro Medium"/>
              </a:rPr>
              <a:t> </a:t>
            </a: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The robot moves to each new joint position reference in a predefined way without real-time adjustments.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2250" y="539500"/>
            <a:ext cx="5659500" cy="3542400"/>
          </a:xfrm>
          <a:prstGeom prst="roundRect">
            <a:avLst>
              <a:gd fmla="val 11174" name="adj"/>
            </a:avLst>
          </a:prstGeom>
          <a:noFill/>
          <a:ln cap="flat" cmpd="sng" w="2857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0" name="Google Shape;350;p39"/>
          <p:cNvSpPr txBox="1"/>
          <p:nvPr/>
        </p:nvSpPr>
        <p:spPr>
          <a:xfrm>
            <a:off x="2832450" y="4355450"/>
            <a:ext cx="347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Experiment To Test Usability and Workload</a:t>
            </a:r>
            <a:endParaRPr sz="1000">
              <a:solidFill>
                <a:schemeClr val="dk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0"/>
          <p:cNvSpPr txBox="1"/>
          <p:nvPr>
            <p:ph idx="4294967295" type="title"/>
          </p:nvPr>
        </p:nvSpPr>
        <p:spPr>
          <a:xfrm>
            <a:off x="1493200" y="1361200"/>
            <a:ext cx="97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</a:t>
            </a:r>
            <a:endParaRPr/>
          </a:p>
        </p:txBody>
      </p:sp>
      <p:sp>
        <p:nvSpPr>
          <p:cNvPr id="356" name="Google Shape;356;p40"/>
          <p:cNvSpPr txBox="1"/>
          <p:nvPr>
            <p:ph idx="4294967295" type="subTitle"/>
          </p:nvPr>
        </p:nvSpPr>
        <p:spPr>
          <a:xfrm>
            <a:off x="363484" y="2343150"/>
            <a:ext cx="31773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aven Pro SemiBold"/>
                <a:ea typeface="Maven Pro SemiBold"/>
                <a:cs typeface="Maven Pro SemiBold"/>
                <a:sym typeface="Maven Pro SemiBold"/>
              </a:rPr>
              <a:t>U</a:t>
            </a:r>
            <a:r>
              <a:rPr lang="en" sz="1800">
                <a:latin typeface="Maven Pro SemiBold"/>
                <a:ea typeface="Maven Pro SemiBold"/>
                <a:cs typeface="Maven Pro SemiBold"/>
                <a:sym typeface="Maven Pro SemiBold"/>
              </a:rPr>
              <a:t>sability Test</a:t>
            </a:r>
            <a:endParaRPr sz="1800"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357" name="Google Shape;357;p40"/>
          <p:cNvSpPr txBox="1"/>
          <p:nvPr>
            <p:ph idx="4294967295" type="subTitle"/>
          </p:nvPr>
        </p:nvSpPr>
        <p:spPr>
          <a:xfrm>
            <a:off x="363475" y="2918250"/>
            <a:ext cx="3978000" cy="13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aven Pro Medium"/>
                <a:ea typeface="Maven Pro Medium"/>
                <a:cs typeface="Maven Pro Medium"/>
                <a:sym typeface="Maven Pro Medium"/>
              </a:rPr>
              <a:t>A simple method to evaluate the usability of a system.</a:t>
            </a:r>
            <a:endParaRPr sz="11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aven Pro Medium"/>
                <a:ea typeface="Maven Pro Medium"/>
                <a:cs typeface="Maven Pro Medium"/>
                <a:sym typeface="Maven Pro Medium"/>
              </a:rPr>
              <a:t>Consists of 10 questions (1 Strongly Disagree— 5 Strongly</a:t>
            </a:r>
            <a:endParaRPr sz="11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aven Pro Medium"/>
                <a:ea typeface="Maven Pro Medium"/>
                <a:cs typeface="Maven Pro Medium"/>
                <a:sym typeface="Maven Pro Medium"/>
              </a:rPr>
              <a:t>Agree).</a:t>
            </a:r>
            <a:endParaRPr sz="11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aven Pro Medium"/>
                <a:ea typeface="Maven Pro Medium"/>
                <a:cs typeface="Maven Pro Medium"/>
                <a:sym typeface="Maven Pro Medium"/>
              </a:rPr>
              <a:t>Helps identify usability issues and improve system design.</a:t>
            </a:r>
            <a:endParaRPr sz="11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aven Pro Medium"/>
                <a:ea typeface="Maven Pro Medium"/>
                <a:cs typeface="Maven Pro Medium"/>
                <a:sym typeface="Maven Pro Medium"/>
              </a:rPr>
              <a:t>Widely used across different industries.</a:t>
            </a:r>
            <a:endParaRPr sz="1100"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sp>
        <p:nvSpPr>
          <p:cNvPr id="358" name="Google Shape;358;p40"/>
          <p:cNvSpPr txBox="1"/>
          <p:nvPr>
            <p:ph idx="4294967295" type="title"/>
          </p:nvPr>
        </p:nvSpPr>
        <p:spPr>
          <a:xfrm>
            <a:off x="5693850" y="1361200"/>
            <a:ext cx="204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NASA TLX </a:t>
            </a:r>
            <a:endParaRPr/>
          </a:p>
        </p:txBody>
      </p:sp>
      <p:sp>
        <p:nvSpPr>
          <p:cNvPr id="359" name="Google Shape;359;p40"/>
          <p:cNvSpPr txBox="1"/>
          <p:nvPr>
            <p:ph idx="4294967295" type="subTitle"/>
          </p:nvPr>
        </p:nvSpPr>
        <p:spPr>
          <a:xfrm>
            <a:off x="4725309" y="2295100"/>
            <a:ext cx="31773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aven Pro SemiBold"/>
                <a:ea typeface="Maven Pro SemiBold"/>
                <a:cs typeface="Maven Pro SemiBold"/>
                <a:sym typeface="Maven Pro SemiBold"/>
              </a:rPr>
              <a:t>Workload Test</a:t>
            </a:r>
            <a:endParaRPr sz="1800"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360" name="Google Shape;360;p40"/>
          <p:cNvSpPr txBox="1"/>
          <p:nvPr>
            <p:ph idx="4294967295" type="subTitle"/>
          </p:nvPr>
        </p:nvSpPr>
        <p:spPr>
          <a:xfrm>
            <a:off x="4725300" y="2918250"/>
            <a:ext cx="3978000" cy="13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aven Pro Medium"/>
                <a:ea typeface="Maven Pro Medium"/>
                <a:cs typeface="Maven Pro Medium"/>
                <a:sym typeface="Maven Pro Medium"/>
              </a:rPr>
              <a:t>Measures the Workload of system.</a:t>
            </a:r>
            <a:endParaRPr sz="11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Focuses</a:t>
            </a:r>
            <a:r>
              <a:rPr lang="en" sz="1100">
                <a:solidFill>
                  <a:srgbClr val="000000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 on 6 mains dimensions: </a:t>
            </a:r>
            <a:r>
              <a:rPr lang="en" sz="11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Mental, physical and Temporal Demand, Frustration, Efforts, Performance.</a:t>
            </a:r>
            <a:endParaRPr sz="11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Widely</a:t>
            </a:r>
            <a:r>
              <a:rPr lang="en" sz="1100">
                <a:solidFill>
                  <a:srgbClr val="000000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 used by different industries.</a:t>
            </a:r>
            <a:endParaRPr sz="1100">
              <a:solidFill>
                <a:srgbClr val="000000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cxnSp>
        <p:nvCxnSpPr>
          <p:cNvPr id="361" name="Google Shape;361;p40"/>
          <p:cNvCxnSpPr>
            <a:stCxn id="362" idx="2"/>
          </p:cNvCxnSpPr>
          <p:nvPr/>
        </p:nvCxnSpPr>
        <p:spPr>
          <a:xfrm>
            <a:off x="4572000" y="1112200"/>
            <a:ext cx="0" cy="3682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Dot"/>
            <a:round/>
            <a:headEnd len="med" w="med" type="none"/>
            <a:tailEnd len="med" w="med" type="none"/>
          </a:ln>
        </p:spPr>
      </p:cxnSp>
      <p:pic>
        <p:nvPicPr>
          <p:cNvPr id="363" name="Google Shape;36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7862" y="2409737"/>
            <a:ext cx="255987" cy="255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2000" y="2395700"/>
            <a:ext cx="256000" cy="2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1"/>
          <p:cNvSpPr txBox="1"/>
          <p:nvPr>
            <p:ph idx="4294967295" type="title"/>
          </p:nvPr>
        </p:nvSpPr>
        <p:spPr>
          <a:xfrm>
            <a:off x="515025" y="250125"/>
            <a:ext cx="18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370" name="Google Shape;370;p41"/>
          <p:cNvSpPr txBox="1"/>
          <p:nvPr/>
        </p:nvSpPr>
        <p:spPr>
          <a:xfrm>
            <a:off x="5432225" y="879550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aven Pro SemiBold"/>
                <a:ea typeface="Maven Pro SemiBold"/>
                <a:cs typeface="Maven Pro SemiBold"/>
                <a:sym typeface="Maven Pro SemiBold"/>
              </a:rPr>
              <a:t>Task Completion Time Trend:</a:t>
            </a:r>
            <a:r>
              <a:rPr lang="en" sz="1100">
                <a:latin typeface="Maven Pro"/>
                <a:ea typeface="Maven Pro"/>
                <a:cs typeface="Maven Pro"/>
                <a:sym typeface="Maven Pro"/>
              </a:rPr>
              <a:t> Execution time decreases across Areas A, B, and C, showing improved efficiency.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1" name="Google Shape;371;p41"/>
          <p:cNvSpPr txBox="1"/>
          <p:nvPr/>
        </p:nvSpPr>
        <p:spPr>
          <a:xfrm>
            <a:off x="5432225" y="1572250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aven Pro SemiBold"/>
                <a:ea typeface="Maven Pro SemiBold"/>
                <a:cs typeface="Maven Pro SemiBold"/>
                <a:sym typeface="Maven Pro SemiBold"/>
              </a:rPr>
              <a:t>System Learnability:</a:t>
            </a:r>
            <a:r>
              <a:rPr lang="en" sz="1100">
                <a:latin typeface="Maven Pro"/>
                <a:ea typeface="Maven Pro"/>
                <a:cs typeface="Maven Pro"/>
                <a:sym typeface="Maven Pro"/>
              </a:rPr>
              <a:t> Users adapt to HoloLens and robotic control, leading to faster interactions.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2" name="Google Shape;372;p41"/>
          <p:cNvSpPr txBox="1"/>
          <p:nvPr/>
        </p:nvSpPr>
        <p:spPr>
          <a:xfrm>
            <a:off x="5485675" y="2323150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aven Pro SemiBold"/>
                <a:ea typeface="Maven Pro SemiBold"/>
                <a:cs typeface="Maven Pro SemiBold"/>
                <a:sym typeface="Maven Pro SemiBold"/>
              </a:rPr>
              <a:t>Performance Improvement:</a:t>
            </a:r>
            <a:r>
              <a:rPr lang="en" sz="1100">
                <a:latin typeface="Maven Pro"/>
                <a:ea typeface="Maven Pro"/>
                <a:cs typeface="Maven Pro"/>
                <a:sym typeface="Maven Pro"/>
              </a:rPr>
              <a:t> Confidence grows from Area A to C, reducing cognitive effort and increasing speed.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3" name="Google Shape;373;p41"/>
          <p:cNvSpPr txBox="1"/>
          <p:nvPr/>
        </p:nvSpPr>
        <p:spPr>
          <a:xfrm>
            <a:off x="5485675" y="3074050"/>
            <a:ext cx="3000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aven Pro SemiBold"/>
                <a:ea typeface="Maven Pro SemiBold"/>
                <a:cs typeface="Maven Pro SemiBold"/>
                <a:sym typeface="Maven Pro SemiBold"/>
              </a:rPr>
              <a:t>Usability Validation</a:t>
            </a:r>
            <a:r>
              <a:rPr lang="en" sz="1100">
                <a:latin typeface="Maven Pro"/>
                <a:ea typeface="Maven Pro"/>
                <a:cs typeface="Maven Pro"/>
                <a:sym typeface="Maven Pro"/>
              </a:rPr>
              <a:t>: The results confirm that the system is intuitive and learnable, allowing users to enhance their efficiency over time.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74" name="Google Shape;37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3875" y="324975"/>
            <a:ext cx="263875" cy="26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725" y="1047875"/>
            <a:ext cx="4395351" cy="30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1"/>
          <p:cNvSpPr txBox="1"/>
          <p:nvPr/>
        </p:nvSpPr>
        <p:spPr>
          <a:xfrm>
            <a:off x="1149000" y="3935950"/>
            <a:ext cx="335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Average Completion Time of the 10 Volunteers</a:t>
            </a:r>
            <a:endParaRPr sz="1000">
              <a:solidFill>
                <a:schemeClr val="dk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sp>
        <p:nvSpPr>
          <p:cNvPr id="377" name="Google Shape;377;p41"/>
          <p:cNvSpPr/>
          <p:nvPr/>
        </p:nvSpPr>
        <p:spPr>
          <a:xfrm>
            <a:off x="2675475" y="3885950"/>
            <a:ext cx="320700" cy="133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2"/>
          <p:cNvSpPr/>
          <p:nvPr/>
        </p:nvSpPr>
        <p:spPr>
          <a:xfrm>
            <a:off x="1238890" y="1694730"/>
            <a:ext cx="1650600" cy="1650600"/>
          </a:xfrm>
          <a:prstGeom prst="donut">
            <a:avLst>
              <a:gd fmla="val 10130" name="adj"/>
            </a:avLst>
          </a:prstGeom>
          <a:noFill/>
          <a:ln cap="flat" cmpd="sng" w="19050">
            <a:solidFill>
              <a:srgbClr val="63B0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2"/>
          <p:cNvSpPr/>
          <p:nvPr/>
        </p:nvSpPr>
        <p:spPr>
          <a:xfrm rot="5400000">
            <a:off x="1238831" y="1694748"/>
            <a:ext cx="1650600" cy="1650600"/>
          </a:xfrm>
          <a:prstGeom prst="blockArc">
            <a:avLst>
              <a:gd fmla="val 10800000" name="adj1"/>
              <a:gd fmla="val 8444233" name="adj2"/>
              <a:gd fmla="val 9528" name="adj3"/>
            </a:avLst>
          </a:prstGeom>
          <a:solidFill>
            <a:srgbClr val="63B0FC"/>
          </a:solidFill>
          <a:ln cap="flat" cmpd="sng" w="9525">
            <a:solidFill>
              <a:srgbClr val="63B0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2"/>
          <p:cNvSpPr txBox="1"/>
          <p:nvPr/>
        </p:nvSpPr>
        <p:spPr>
          <a:xfrm>
            <a:off x="1100350" y="3345276"/>
            <a:ext cx="19275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3B0FC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88</a:t>
            </a:r>
            <a:r>
              <a:rPr lang="en" sz="2000">
                <a:solidFill>
                  <a:srgbClr val="63B0FC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%</a:t>
            </a:r>
            <a:endParaRPr sz="2000">
              <a:solidFill>
                <a:srgbClr val="63B0FC"/>
              </a:solidFill>
              <a:latin typeface="Orbitron SemiBold"/>
              <a:ea typeface="Orbitron SemiBold"/>
              <a:cs typeface="Orbitron SemiBold"/>
              <a:sym typeface="Orbitron SemiBold"/>
            </a:endParaRPr>
          </a:p>
        </p:txBody>
      </p:sp>
      <p:sp>
        <p:nvSpPr>
          <p:cNvPr id="385" name="Google Shape;385;p42"/>
          <p:cNvSpPr txBox="1"/>
          <p:nvPr>
            <p:ph idx="4294967295" type="title"/>
          </p:nvPr>
        </p:nvSpPr>
        <p:spPr>
          <a:xfrm>
            <a:off x="515025" y="250125"/>
            <a:ext cx="18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386" name="Google Shape;386;p42"/>
          <p:cNvSpPr txBox="1"/>
          <p:nvPr>
            <p:ph idx="4294967295" type="title"/>
          </p:nvPr>
        </p:nvSpPr>
        <p:spPr>
          <a:xfrm>
            <a:off x="1495150" y="2233675"/>
            <a:ext cx="113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</a:t>
            </a:r>
            <a:endParaRPr/>
          </a:p>
        </p:txBody>
      </p:sp>
      <p:sp>
        <p:nvSpPr>
          <p:cNvPr id="387" name="Google Shape;387;p42"/>
          <p:cNvSpPr txBox="1"/>
          <p:nvPr>
            <p:ph idx="4294967295" type="subTitle"/>
          </p:nvPr>
        </p:nvSpPr>
        <p:spPr>
          <a:xfrm>
            <a:off x="3441375" y="1856750"/>
            <a:ext cx="5196900" cy="16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High Usability Rating:</a:t>
            </a:r>
            <a:r>
              <a:rPr lang="en" sz="11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The </a:t>
            </a:r>
            <a:r>
              <a:rPr b="1" lang="en" sz="11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SUS score of 88</a:t>
            </a:r>
            <a:r>
              <a:rPr lang="en" sz="11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classifies the system as </a:t>
            </a:r>
            <a:r>
              <a:rPr b="1" lang="en" sz="11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"Excellent"</a:t>
            </a:r>
            <a:r>
              <a:rPr lang="en" sz="11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, confirming ease of use.</a:t>
            </a:r>
            <a:endParaRPr sz="11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Improved Performance Over Time:</a:t>
            </a:r>
            <a:r>
              <a:rPr lang="en" sz="11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The </a:t>
            </a:r>
            <a:r>
              <a:rPr b="1" lang="en" sz="11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high SUS score aligns with faster task completion times</a:t>
            </a:r>
            <a:r>
              <a:rPr lang="en" sz="11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, showing users adapted quickly.</a:t>
            </a:r>
            <a:endParaRPr sz="11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88" name="Google Shape;38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3875" y="324975"/>
            <a:ext cx="263875" cy="26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9900" y="951926"/>
            <a:ext cx="338700" cy="3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7838" y="951936"/>
            <a:ext cx="338720" cy="3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350" y="1378425"/>
            <a:ext cx="4113699" cy="29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64941" y="1350137"/>
            <a:ext cx="4193734" cy="2965137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5"/>
          <p:cNvSpPr txBox="1"/>
          <p:nvPr/>
        </p:nvSpPr>
        <p:spPr>
          <a:xfrm>
            <a:off x="1010300" y="4354350"/>
            <a:ext cx="335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Global Augmented Reality Market Growth  [1]</a:t>
            </a:r>
            <a:endParaRPr sz="900">
              <a:solidFill>
                <a:schemeClr val="dk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sp>
        <p:nvSpPr>
          <p:cNvPr id="237" name="Google Shape;237;p25"/>
          <p:cNvSpPr txBox="1"/>
          <p:nvPr/>
        </p:nvSpPr>
        <p:spPr>
          <a:xfrm>
            <a:off x="5200438" y="4354350"/>
            <a:ext cx="335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AR Glasses Market Revenues  [2]</a:t>
            </a:r>
            <a:endParaRPr sz="900">
              <a:solidFill>
                <a:schemeClr val="dk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3"/>
          <p:cNvSpPr txBox="1"/>
          <p:nvPr>
            <p:ph idx="4294967295" type="title"/>
          </p:nvPr>
        </p:nvSpPr>
        <p:spPr>
          <a:xfrm>
            <a:off x="515025" y="250125"/>
            <a:ext cx="18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394" name="Google Shape;394;p43"/>
          <p:cNvSpPr/>
          <p:nvPr/>
        </p:nvSpPr>
        <p:spPr>
          <a:xfrm>
            <a:off x="6672165" y="1586430"/>
            <a:ext cx="1650600" cy="1650600"/>
          </a:xfrm>
          <a:prstGeom prst="donut">
            <a:avLst>
              <a:gd fmla="val 10130" name="adj"/>
            </a:avLst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3"/>
          <p:cNvSpPr/>
          <p:nvPr/>
        </p:nvSpPr>
        <p:spPr>
          <a:xfrm rot="5400000">
            <a:off x="6672106" y="1586448"/>
            <a:ext cx="1650600" cy="1650600"/>
          </a:xfrm>
          <a:prstGeom prst="blockArc">
            <a:avLst>
              <a:gd fmla="val 10800000" name="adj1"/>
              <a:gd fmla="val 17456450" name="adj2"/>
              <a:gd fmla="val 9101" name="adj3"/>
            </a:avLst>
          </a:prstGeom>
          <a:solidFill>
            <a:srgbClr val="CC4125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3"/>
          <p:cNvSpPr txBox="1"/>
          <p:nvPr/>
        </p:nvSpPr>
        <p:spPr>
          <a:xfrm>
            <a:off x="6533625" y="3236976"/>
            <a:ext cx="19275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CC0000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34.8%</a:t>
            </a:r>
            <a:endParaRPr sz="2000">
              <a:solidFill>
                <a:srgbClr val="CC0000"/>
              </a:solidFill>
              <a:latin typeface="Orbitron SemiBold"/>
              <a:ea typeface="Orbitron SemiBold"/>
              <a:cs typeface="Orbitron SemiBold"/>
              <a:sym typeface="Orbitron SemiBold"/>
            </a:endParaRPr>
          </a:p>
        </p:txBody>
      </p:sp>
      <p:sp>
        <p:nvSpPr>
          <p:cNvPr id="397" name="Google Shape;397;p43"/>
          <p:cNvSpPr txBox="1"/>
          <p:nvPr>
            <p:ph idx="4294967295" type="title"/>
          </p:nvPr>
        </p:nvSpPr>
        <p:spPr>
          <a:xfrm>
            <a:off x="6672175" y="1947500"/>
            <a:ext cx="1650600" cy="9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NASA</a:t>
            </a:r>
            <a:endParaRPr sz="2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TLX</a:t>
            </a:r>
            <a:endParaRPr sz="2700"/>
          </a:p>
        </p:txBody>
      </p:sp>
      <p:sp>
        <p:nvSpPr>
          <p:cNvPr id="398" name="Google Shape;398;p43"/>
          <p:cNvSpPr txBox="1"/>
          <p:nvPr/>
        </p:nvSpPr>
        <p:spPr>
          <a:xfrm>
            <a:off x="579425" y="1685775"/>
            <a:ext cx="56898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aven Pro"/>
                <a:ea typeface="Maven Pro"/>
                <a:cs typeface="Maven Pro"/>
                <a:sym typeface="Maven Pro"/>
              </a:rPr>
              <a:t>Moderate Workload:</a:t>
            </a: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 The </a:t>
            </a:r>
            <a:r>
              <a:rPr b="1" lang="en" sz="1200">
                <a:latin typeface="Maven Pro"/>
                <a:ea typeface="Maven Pro"/>
                <a:cs typeface="Maven Pro"/>
                <a:sym typeface="Maven Pro"/>
              </a:rPr>
              <a:t>NASA-TLX average score of 34.8</a:t>
            </a: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 indicates a </a:t>
            </a:r>
            <a:r>
              <a:rPr b="1" lang="en" sz="1200">
                <a:latin typeface="Maven Pro"/>
                <a:ea typeface="Maven Pro"/>
                <a:cs typeface="Maven Pro"/>
                <a:sym typeface="Maven Pro"/>
              </a:rPr>
              <a:t>moderate cognitive effort</a:t>
            </a: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 was needed.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aven Pro"/>
                <a:ea typeface="Maven Pro"/>
                <a:cs typeface="Maven Pro"/>
                <a:sym typeface="Maven Pro"/>
              </a:rPr>
              <a:t>Balanced Usability:</a:t>
            </a: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 The system required </a:t>
            </a:r>
            <a:r>
              <a:rPr b="1" lang="en" sz="1200">
                <a:latin typeface="Maven Pro"/>
                <a:ea typeface="Maven Pro"/>
                <a:cs typeface="Maven Pro"/>
                <a:sym typeface="Maven Pro"/>
              </a:rPr>
              <a:t>some thinking and effort</a:t>
            </a: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, but it was </a:t>
            </a:r>
            <a:r>
              <a:rPr b="1" lang="en" sz="1200">
                <a:latin typeface="Maven Pro"/>
                <a:ea typeface="Maven Pro"/>
                <a:cs typeface="Maven Pro"/>
                <a:sym typeface="Maven Pro"/>
              </a:rPr>
              <a:t>not too difficult to use</a:t>
            </a: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.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aven Pro"/>
                <a:ea typeface="Maven Pro"/>
                <a:cs typeface="Maven Pro"/>
                <a:sym typeface="Maven Pro"/>
              </a:rPr>
              <a:t>Task Impact Analysis:</a:t>
            </a: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 Different factors influenced </a:t>
            </a:r>
            <a:r>
              <a:rPr b="1" lang="en" sz="1200">
                <a:latin typeface="Maven Pro"/>
                <a:ea typeface="Maven Pro"/>
                <a:cs typeface="Maven Pro"/>
                <a:sym typeface="Maven Pro"/>
              </a:rPr>
              <a:t>user experience</a:t>
            </a: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, highlighting areas for potential optimization.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99" name="Google Shape;39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3875" y="324975"/>
            <a:ext cx="263875" cy="26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4"/>
          <p:cNvSpPr txBox="1"/>
          <p:nvPr>
            <p:ph idx="4294967295" type="title"/>
          </p:nvPr>
        </p:nvSpPr>
        <p:spPr>
          <a:xfrm>
            <a:off x="515025" y="250125"/>
            <a:ext cx="18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405" name="Google Shape;405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924675"/>
            <a:ext cx="4750724" cy="3294152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4"/>
          <p:cNvSpPr txBox="1"/>
          <p:nvPr/>
        </p:nvSpPr>
        <p:spPr>
          <a:xfrm>
            <a:off x="4339725" y="1384950"/>
            <a:ext cx="47508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Maven Pro"/>
                <a:ea typeface="Maven Pro"/>
                <a:cs typeface="Maven Pro"/>
                <a:sym typeface="Maven Pro"/>
              </a:rPr>
              <a:t>Effort Required:</a:t>
            </a:r>
            <a:r>
              <a:rPr lang="en" sz="1100"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b="1" lang="en" sz="1100">
                <a:latin typeface="Maven Pro"/>
                <a:ea typeface="Maven Pro"/>
                <a:cs typeface="Maven Pro"/>
                <a:sym typeface="Maven Pro"/>
              </a:rPr>
              <a:t>Effort scored 40.0</a:t>
            </a:r>
            <a:r>
              <a:rPr lang="en" sz="1100">
                <a:latin typeface="Maven Pro"/>
                <a:ea typeface="Maven Pro"/>
                <a:cs typeface="Maven Pro"/>
                <a:sym typeface="Maven Pro"/>
              </a:rPr>
              <a:t>, indicating users had to </a:t>
            </a:r>
            <a:r>
              <a:rPr b="1" lang="en" sz="1100">
                <a:latin typeface="Maven Pro"/>
                <a:ea typeface="Maven Pro"/>
                <a:cs typeface="Maven Pro"/>
                <a:sym typeface="Maven Pro"/>
              </a:rPr>
              <a:t>exert some energy</a:t>
            </a:r>
            <a:r>
              <a:rPr lang="en" sz="1100">
                <a:latin typeface="Maven Pro"/>
                <a:ea typeface="Maven Pro"/>
                <a:cs typeface="Maven Pro"/>
                <a:sym typeface="Maven Pro"/>
              </a:rPr>
              <a:t> to complete tasks.</a:t>
            </a:r>
            <a:endParaRPr sz="11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Maven Pro"/>
                <a:ea typeface="Maven Pro"/>
                <a:cs typeface="Maven Pro"/>
                <a:sym typeface="Maven Pro"/>
              </a:rPr>
              <a:t>Low Physical Demand:</a:t>
            </a:r>
            <a:r>
              <a:rPr lang="en" sz="1100"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b="1" lang="en" sz="1100">
                <a:latin typeface="Maven Pro"/>
                <a:ea typeface="Maven Pro"/>
                <a:cs typeface="Maven Pro"/>
                <a:sym typeface="Maven Pro"/>
              </a:rPr>
              <a:t>Physical Demand scored 29.8</a:t>
            </a:r>
            <a:r>
              <a:rPr lang="en" sz="1100">
                <a:latin typeface="Maven Pro"/>
                <a:ea typeface="Maven Pro"/>
                <a:cs typeface="Maven Pro"/>
                <a:sym typeface="Maven Pro"/>
              </a:rPr>
              <a:t>, meaning the task was </a:t>
            </a:r>
            <a:r>
              <a:rPr b="1" lang="en" sz="1100">
                <a:latin typeface="Maven Pro"/>
                <a:ea typeface="Maven Pro"/>
                <a:cs typeface="Maven Pro"/>
                <a:sym typeface="Maven Pro"/>
              </a:rPr>
              <a:t>not physically tiring</a:t>
            </a:r>
            <a:r>
              <a:rPr lang="en" sz="1100">
                <a:latin typeface="Maven Pro"/>
                <a:ea typeface="Maven Pro"/>
                <a:cs typeface="Maven Pro"/>
                <a:sym typeface="Maven Pro"/>
              </a:rPr>
              <a:t>.</a:t>
            </a:r>
            <a:endParaRPr sz="11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Maven Pro"/>
                <a:ea typeface="Maven Pro"/>
                <a:cs typeface="Maven Pro"/>
                <a:sym typeface="Maven Pro"/>
              </a:rPr>
              <a:t>Moderate Cognitive Load:</a:t>
            </a:r>
            <a:r>
              <a:rPr lang="en" sz="1100"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b="1" lang="en" sz="1100">
                <a:latin typeface="Maven Pro"/>
                <a:ea typeface="Maven Pro"/>
                <a:cs typeface="Maven Pro"/>
                <a:sym typeface="Maven Pro"/>
              </a:rPr>
              <a:t>Mental Demand (36.4) and Temporal Demand (31.2)</a:t>
            </a:r>
            <a:r>
              <a:rPr lang="en" sz="1100">
                <a:latin typeface="Maven Pro"/>
                <a:ea typeface="Maven Pro"/>
                <a:cs typeface="Maven Pro"/>
                <a:sym typeface="Maven Pro"/>
              </a:rPr>
              <a:t> show users had to think but </a:t>
            </a:r>
            <a:r>
              <a:rPr b="1" lang="en" sz="1100">
                <a:latin typeface="Maven Pro"/>
                <a:ea typeface="Maven Pro"/>
                <a:cs typeface="Maven Pro"/>
                <a:sym typeface="Maven Pro"/>
              </a:rPr>
              <a:t>did not feel rushe</a:t>
            </a:r>
            <a:r>
              <a:rPr b="1" lang="en" sz="1100">
                <a:latin typeface="Maven Pro"/>
                <a:ea typeface="Maven Pro"/>
                <a:cs typeface="Maven Pro"/>
                <a:sym typeface="Maven Pro"/>
              </a:rPr>
              <a:t>d</a:t>
            </a:r>
            <a:r>
              <a:rPr lang="en" sz="1100">
                <a:latin typeface="Maven Pro"/>
                <a:ea typeface="Maven Pro"/>
                <a:cs typeface="Maven Pro"/>
                <a:sym typeface="Maven Pro"/>
              </a:rPr>
              <a:t>.</a:t>
            </a:r>
            <a:endParaRPr sz="11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>
                <a:latin typeface="Maven Pro"/>
                <a:ea typeface="Maven Pro"/>
                <a:cs typeface="Maven Pro"/>
                <a:sym typeface="Maven Pro"/>
              </a:rPr>
              <a:t>User Experience Insights:</a:t>
            </a:r>
            <a:r>
              <a:rPr lang="en" sz="1100"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b="1" lang="en" sz="1100">
                <a:latin typeface="Maven Pro"/>
                <a:ea typeface="Maven Pro"/>
                <a:cs typeface="Maven Pro"/>
                <a:sym typeface="Maven Pro"/>
              </a:rPr>
              <a:t>Performance (34.6) suggests users felt competent</a:t>
            </a:r>
            <a:r>
              <a:rPr lang="en" sz="1100">
                <a:latin typeface="Maven Pro"/>
                <a:ea typeface="Maven Pro"/>
                <a:cs typeface="Maven Pro"/>
                <a:sym typeface="Maven Pro"/>
              </a:rPr>
              <a:t>, while </a:t>
            </a:r>
            <a:r>
              <a:rPr b="1" lang="en" sz="1100">
                <a:latin typeface="Maven Pro"/>
                <a:ea typeface="Maven Pro"/>
                <a:cs typeface="Maven Pro"/>
                <a:sym typeface="Maven Pro"/>
              </a:rPr>
              <a:t>Frustration (37.1) indicates minor annoyance</a:t>
            </a:r>
            <a:r>
              <a:rPr lang="en" sz="1100">
                <a:latin typeface="Maven Pro"/>
                <a:ea typeface="Maven Pro"/>
                <a:cs typeface="Maven Pro"/>
                <a:sym typeface="Maven Pro"/>
              </a:rPr>
              <a:t> but not excessive difficulty.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07" name="Google Shape;40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3875" y="324975"/>
            <a:ext cx="263875" cy="26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5"/>
          <p:cNvSpPr txBox="1"/>
          <p:nvPr>
            <p:ph idx="4294967295" type="title"/>
          </p:nvPr>
        </p:nvSpPr>
        <p:spPr>
          <a:xfrm>
            <a:off x="515025" y="250125"/>
            <a:ext cx="240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413" name="Google Shape;413;p45"/>
          <p:cNvSpPr txBox="1"/>
          <p:nvPr>
            <p:ph idx="4294967295" type="subTitle"/>
          </p:nvPr>
        </p:nvSpPr>
        <p:spPr>
          <a:xfrm>
            <a:off x="2299575" y="1293350"/>
            <a:ext cx="5314800" cy="22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Limited Field of View:</a:t>
            </a:r>
            <a:r>
              <a:rPr lang="en" sz="1200">
                <a:solidFill>
                  <a:srgbClr val="000000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 The HoloLens 2 only provides a 52° field of view, making it challenging to see a wide workspace.</a:t>
            </a:r>
            <a:endParaRPr sz="1200">
              <a:solidFill>
                <a:srgbClr val="000000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Delayed Motion Planning:</a:t>
            </a:r>
            <a:r>
              <a:rPr lang="en" sz="1200">
                <a:solidFill>
                  <a:srgbClr val="000000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 Users experienced slow response times due to MoveIt’s computation delay in generating robot movements.</a:t>
            </a:r>
            <a:endParaRPr sz="1200">
              <a:solidFill>
                <a:srgbClr val="000000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Hologram Calibration Challenge:</a:t>
            </a:r>
            <a:r>
              <a:rPr lang="en" sz="1200">
                <a:solidFill>
                  <a:srgbClr val="000000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 Precise alignment of the virtual and real robot is crucial but can be difficult to achieve.</a:t>
            </a:r>
            <a:endParaRPr sz="1200">
              <a:solidFill>
                <a:srgbClr val="000000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Manual Execution Requirement:</a:t>
            </a:r>
            <a:r>
              <a:rPr lang="en" sz="1200">
                <a:solidFill>
                  <a:srgbClr val="000000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 The system requires manual confirmation before executing movements on the real robot, ensuring controlled interaction.</a:t>
            </a:r>
            <a:endParaRPr sz="1200">
              <a:solidFill>
                <a:srgbClr val="000000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pic>
        <p:nvPicPr>
          <p:cNvPr id="414" name="Google Shape;41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4125" y="1321438"/>
            <a:ext cx="440550" cy="4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5925" y="2213513"/>
            <a:ext cx="396950" cy="3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61075" y="3114600"/>
            <a:ext cx="506625" cy="50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94123" y="4125375"/>
            <a:ext cx="440550" cy="4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03025" y="317825"/>
            <a:ext cx="218300" cy="2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6"/>
          <p:cNvSpPr txBox="1"/>
          <p:nvPr>
            <p:ph idx="4294967295" type="title"/>
          </p:nvPr>
        </p:nvSpPr>
        <p:spPr>
          <a:xfrm>
            <a:off x="515025" y="250125"/>
            <a:ext cx="242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Suggestions</a:t>
            </a:r>
            <a:endParaRPr/>
          </a:p>
        </p:txBody>
      </p:sp>
      <p:sp>
        <p:nvSpPr>
          <p:cNvPr id="424" name="Google Shape;424;p46"/>
          <p:cNvSpPr txBox="1"/>
          <p:nvPr>
            <p:ph idx="4294967295" type="subTitle"/>
          </p:nvPr>
        </p:nvSpPr>
        <p:spPr>
          <a:xfrm>
            <a:off x="2223975" y="1115350"/>
            <a:ext cx="59586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Alternative Control System:</a:t>
            </a:r>
            <a:r>
              <a:rPr lang="en" sz="1200">
                <a:solidFill>
                  <a:srgbClr val="000000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 Replacing MoveIt with a more optimized motion planner can reduce execution time and improve efficiency.</a:t>
            </a:r>
            <a:endParaRPr sz="1200">
              <a:solidFill>
                <a:srgbClr val="000000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Forward Kinematics (FK) Implementation:</a:t>
            </a:r>
            <a:r>
              <a:rPr lang="en" sz="1200">
                <a:solidFill>
                  <a:srgbClr val="000000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 Adding joint control sliders would allow users to manually adjust each joint without affecting others, improving flexibility.</a:t>
            </a:r>
            <a:endParaRPr sz="1200">
              <a:solidFill>
                <a:srgbClr val="000000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Automatic Calibration:</a:t>
            </a:r>
            <a:r>
              <a:rPr lang="en" sz="1200">
                <a:solidFill>
                  <a:srgbClr val="000000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 Using an Aruco marker for automatic calibration can precisely align the holographic and real robot, eliminating manual adjustments.</a:t>
            </a:r>
            <a:endParaRPr sz="1200">
              <a:solidFill>
                <a:srgbClr val="000000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Automatic Mode Execution:</a:t>
            </a:r>
            <a:r>
              <a:rPr lang="en" sz="1200">
                <a:solidFill>
                  <a:srgbClr val="000000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 Enabling direct robot movement without requiring user confirmation each time would enhance speed and usability.</a:t>
            </a:r>
            <a:endParaRPr sz="1200">
              <a:solidFill>
                <a:srgbClr val="000000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pic>
        <p:nvPicPr>
          <p:cNvPr id="425" name="Google Shape;42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3750" y="2104625"/>
            <a:ext cx="504900" cy="5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2450" y="1179975"/>
            <a:ext cx="450426" cy="45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2450" y="4044900"/>
            <a:ext cx="450426" cy="45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2438" y="3165625"/>
            <a:ext cx="450426" cy="45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36075" y="250125"/>
            <a:ext cx="332650" cy="33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7"/>
          <p:cNvSpPr txBox="1"/>
          <p:nvPr>
            <p:ph idx="4294967295" type="title"/>
          </p:nvPr>
        </p:nvSpPr>
        <p:spPr>
          <a:xfrm>
            <a:off x="515025" y="250125"/>
            <a:ext cx="217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35" name="Google Shape;435;p47"/>
          <p:cNvSpPr txBox="1"/>
          <p:nvPr>
            <p:ph idx="4294967295" type="subTitle"/>
          </p:nvPr>
        </p:nvSpPr>
        <p:spPr>
          <a:xfrm>
            <a:off x="1945975" y="1251175"/>
            <a:ext cx="58731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AR makes robot control accessible to Non-Experts, removing the need for specialized programming skills or complex interfaces.</a:t>
            </a:r>
            <a:endParaRPr sz="13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aven Pro Medium"/>
                <a:ea typeface="Maven Pro Medium"/>
                <a:cs typeface="Maven Pro Medium"/>
                <a:sym typeface="Maven Pro Medium"/>
              </a:rPr>
              <a:t>AR-Based robot control can be a desirable option for the </a:t>
            </a:r>
            <a:r>
              <a:rPr lang="en" sz="1300">
                <a:latin typeface="Maven Pro Medium"/>
                <a:ea typeface="Maven Pro Medium"/>
                <a:cs typeface="Maven Pro Medium"/>
                <a:sym typeface="Maven Pro Medium"/>
              </a:rPr>
              <a:t>traditional</a:t>
            </a:r>
            <a:r>
              <a:rPr lang="en" sz="1300">
                <a:latin typeface="Maven Pro Medium"/>
                <a:ea typeface="Maven Pro Medium"/>
                <a:cs typeface="Maven Pro Medium"/>
                <a:sym typeface="Maven Pro Medium"/>
              </a:rPr>
              <a:t> </a:t>
            </a:r>
            <a:r>
              <a:rPr lang="en" sz="1300">
                <a:latin typeface="Maven Pro Medium"/>
                <a:ea typeface="Maven Pro Medium"/>
                <a:cs typeface="Maven Pro Medium"/>
                <a:sym typeface="Maven Pro Medium"/>
              </a:rPr>
              <a:t>solutions</a:t>
            </a:r>
            <a:r>
              <a:rPr lang="en" sz="1300">
                <a:latin typeface="Maven Pro Medium"/>
                <a:ea typeface="Maven Pro Medium"/>
                <a:cs typeface="Maven Pro Medium"/>
                <a:sym typeface="Maven Pro Medium"/>
              </a:rPr>
              <a:t> </a:t>
            </a:r>
            <a:endParaRPr sz="13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The system has potential for multi-user support and compatibility with different robots, making it a scalable solution for AR-based robotic control.</a:t>
            </a:r>
            <a:endParaRPr sz="1200">
              <a:solidFill>
                <a:srgbClr val="000000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AR strengthens the connection between human intuition and robotic execution, which alludes to a </a:t>
            </a:r>
            <a:r>
              <a:rPr lang="en" sz="1200">
                <a:solidFill>
                  <a:srgbClr val="000000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promising</a:t>
            </a:r>
            <a:r>
              <a:rPr lang="en" sz="1200">
                <a:solidFill>
                  <a:srgbClr val="000000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 future.</a:t>
            </a:r>
            <a:endParaRPr sz="1200">
              <a:solidFill>
                <a:srgbClr val="000000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pic>
        <p:nvPicPr>
          <p:cNvPr id="436" name="Google Shape;43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6788" y="1339850"/>
            <a:ext cx="327575" cy="32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6800" y="2152550"/>
            <a:ext cx="327575" cy="32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6788" y="2923800"/>
            <a:ext cx="327575" cy="32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6775" y="3655000"/>
            <a:ext cx="327575" cy="32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4650" y="137950"/>
            <a:ext cx="405100" cy="4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8"/>
          <p:cNvSpPr txBox="1"/>
          <p:nvPr>
            <p:ph idx="4294967295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446" name="Google Shape;446;p48"/>
          <p:cNvSpPr txBox="1"/>
          <p:nvPr>
            <p:ph idx="4294967295" type="body"/>
          </p:nvPr>
        </p:nvSpPr>
        <p:spPr>
          <a:xfrm>
            <a:off x="720000" y="1215750"/>
            <a:ext cx="7974900" cy="3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[1]:  </a:t>
            </a:r>
            <a:r>
              <a:rPr lang="en" u="sng">
                <a:hlinkClick r:id="rId3"/>
              </a:rPr>
              <a:t>https://www.marketsandmarkets.com/Market-Reports/augmented-reality-market-82758548.htm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[2] :  https://scoop.market.us/augmented-reality-statistics/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[3] :  </a:t>
            </a:r>
            <a:r>
              <a:rPr lang="en">
                <a:solidFill>
                  <a:srgbClr val="000000"/>
                </a:solidFill>
              </a:rPr>
              <a:t>https://scoop.market.us/augmented-reality-statistics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[4] :  https://www.flaticon.com/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[5] :  </a:t>
            </a: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https://www.interaction-design.org/literature/article/system-usability-scale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[6] :  https://humansystems.arc.nasa.gov/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447" name="Google Shape;44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3025" y="539500"/>
            <a:ext cx="277925" cy="27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9"/>
          <p:cNvSpPr txBox="1"/>
          <p:nvPr>
            <p:ph idx="4294967295" type="title"/>
          </p:nvPr>
        </p:nvSpPr>
        <p:spPr>
          <a:xfrm>
            <a:off x="-389975" y="1470150"/>
            <a:ext cx="9534000" cy="1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 You</a:t>
            </a:r>
            <a:endParaRPr sz="7200"/>
          </a:p>
        </p:txBody>
      </p:sp>
      <p:sp>
        <p:nvSpPr>
          <p:cNvPr id="453" name="Google Shape;453;p49"/>
          <p:cNvSpPr txBox="1"/>
          <p:nvPr/>
        </p:nvSpPr>
        <p:spPr>
          <a:xfrm>
            <a:off x="2150688" y="3708000"/>
            <a:ext cx="48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rPr>
              <a:t>I welcome any questions</a:t>
            </a:r>
            <a:endParaRPr sz="2400">
              <a:solidFill>
                <a:srgbClr val="43434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54" name="Google Shape;45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4950" y="2816500"/>
            <a:ext cx="554100" cy="5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/>
          <p:cNvPicPr preferRelativeResize="0"/>
          <p:nvPr/>
        </p:nvPicPr>
        <p:blipFill rotWithShape="1">
          <a:blip r:embed="rId3">
            <a:alphaModFix/>
          </a:blip>
          <a:srcRect b="0" l="9128" r="10161" t="0"/>
          <a:stretch/>
        </p:blipFill>
        <p:spPr>
          <a:xfrm>
            <a:off x="2399075" y="537350"/>
            <a:ext cx="4345850" cy="37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2893200" y="4395750"/>
            <a:ext cx="335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AR Segmentation By Industry</a:t>
            </a:r>
            <a:endParaRPr sz="1000">
              <a:solidFill>
                <a:schemeClr val="dk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8999" y="1335100"/>
            <a:ext cx="1567764" cy="15677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" name="Google Shape;249;p27"/>
          <p:cNvCxnSpPr>
            <a:endCxn id="250" idx="1"/>
          </p:cNvCxnSpPr>
          <p:nvPr/>
        </p:nvCxnSpPr>
        <p:spPr>
          <a:xfrm>
            <a:off x="2158519" y="2261376"/>
            <a:ext cx="1707600" cy="0"/>
          </a:xfrm>
          <a:prstGeom prst="straightConnector1">
            <a:avLst/>
          </a:prstGeom>
          <a:noFill/>
          <a:ln cap="flat" cmpd="sng" w="28575">
            <a:solidFill>
              <a:srgbClr val="191919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51" name="Google Shape;251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8426" y="1814733"/>
            <a:ext cx="705107" cy="7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6119" y="2051220"/>
            <a:ext cx="420296" cy="420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2" name="Google Shape;252;p27"/>
          <p:cNvCxnSpPr/>
          <p:nvPr/>
        </p:nvCxnSpPr>
        <p:spPr>
          <a:xfrm>
            <a:off x="4286424" y="2261376"/>
            <a:ext cx="1678800" cy="0"/>
          </a:xfrm>
          <a:prstGeom prst="straightConnector1">
            <a:avLst/>
          </a:prstGeom>
          <a:noFill/>
          <a:ln cap="flat" cmpd="sng" w="28575">
            <a:solidFill>
              <a:srgbClr val="19191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53" name="Google Shape;253;p27"/>
          <p:cNvSpPr txBox="1"/>
          <p:nvPr>
            <p:ph idx="4294967295" type="subTitle"/>
          </p:nvPr>
        </p:nvSpPr>
        <p:spPr>
          <a:xfrm>
            <a:off x="1053025" y="2657242"/>
            <a:ext cx="11502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aven Pro Medium"/>
                <a:ea typeface="Maven Pro Medium"/>
                <a:cs typeface="Maven Pro Medium"/>
                <a:sym typeface="Maven Pro Medium"/>
              </a:rPr>
              <a:t>Hololens2</a:t>
            </a:r>
            <a:endParaRPr sz="800"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sp>
        <p:nvSpPr>
          <p:cNvPr id="254" name="Google Shape;254;p27"/>
          <p:cNvSpPr txBox="1"/>
          <p:nvPr>
            <p:ph idx="4294967295" type="subTitle"/>
          </p:nvPr>
        </p:nvSpPr>
        <p:spPr>
          <a:xfrm>
            <a:off x="6480265" y="3074470"/>
            <a:ext cx="1610700" cy="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aven Pro Medium"/>
                <a:ea typeface="Maven Pro Medium"/>
                <a:cs typeface="Maven Pro Medium"/>
                <a:sym typeface="Maven Pro Medium"/>
              </a:rPr>
              <a:t>Franka Robot</a:t>
            </a:r>
            <a:endParaRPr sz="800"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pic>
        <p:nvPicPr>
          <p:cNvPr id="255" name="Google Shape;25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66125" y="3693617"/>
            <a:ext cx="504589" cy="50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7"/>
          <p:cNvSpPr txBox="1"/>
          <p:nvPr>
            <p:ph idx="4294967295" type="title"/>
          </p:nvPr>
        </p:nvSpPr>
        <p:spPr>
          <a:xfrm>
            <a:off x="4181771" y="3457576"/>
            <a:ext cx="3894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?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8"/>
          <p:cNvPicPr preferRelativeResize="0"/>
          <p:nvPr/>
        </p:nvPicPr>
        <p:blipFill rotWithShape="1">
          <a:blip r:embed="rId3">
            <a:alphaModFix/>
          </a:blip>
          <a:srcRect b="0" l="0" r="18513" t="0"/>
          <a:stretch/>
        </p:blipFill>
        <p:spPr>
          <a:xfrm>
            <a:off x="1822350" y="770250"/>
            <a:ext cx="5499300" cy="3603000"/>
          </a:xfrm>
          <a:prstGeom prst="roundRect">
            <a:avLst>
              <a:gd fmla="val 11077" name="adj"/>
            </a:avLst>
          </a:prstGeom>
          <a:noFill/>
          <a:ln cap="flat" cmpd="sng" w="2857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62" name="Google Shape;262;p28"/>
          <p:cNvSpPr txBox="1"/>
          <p:nvPr>
            <p:ph idx="4294967295" type="title"/>
          </p:nvPr>
        </p:nvSpPr>
        <p:spPr>
          <a:xfrm>
            <a:off x="3228000" y="4448100"/>
            <a:ext cx="2688000" cy="4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aven Pro Medium"/>
                <a:ea typeface="Maven Pro Medium"/>
                <a:cs typeface="Maven Pro Medium"/>
                <a:sym typeface="Maven Pro Medium"/>
              </a:rPr>
              <a:t>The Developed Solution</a:t>
            </a:r>
            <a:endParaRPr sz="1500"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281" y="923487"/>
            <a:ext cx="2675099" cy="329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278" y="2334401"/>
            <a:ext cx="264699" cy="264717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9"/>
          <p:cNvSpPr txBox="1"/>
          <p:nvPr/>
        </p:nvSpPr>
        <p:spPr>
          <a:xfrm>
            <a:off x="443250" y="1753155"/>
            <a:ext cx="9960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X: 90.0 cm</a:t>
            </a:r>
            <a:endParaRPr sz="800">
              <a:solidFill>
                <a:schemeClr val="dk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Y: 40.0 cm</a:t>
            </a:r>
            <a:endParaRPr sz="800">
              <a:solidFill>
                <a:schemeClr val="dk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Z: 10.7 cm</a:t>
            </a:r>
            <a:endParaRPr sz="800">
              <a:solidFill>
                <a:schemeClr val="dk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sp>
        <p:nvSpPr>
          <p:cNvPr id="270" name="Google Shape;270;p29"/>
          <p:cNvSpPr txBox="1"/>
          <p:nvPr>
            <p:ph idx="4294967295" type="subTitle"/>
          </p:nvPr>
        </p:nvSpPr>
        <p:spPr>
          <a:xfrm>
            <a:off x="4424208" y="1483948"/>
            <a:ext cx="4191000" cy="12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aven Pro Medium"/>
                <a:ea typeface="Maven Pro Medium"/>
                <a:cs typeface="Maven Pro Medium"/>
                <a:sym typeface="Maven Pro Medium"/>
              </a:rPr>
              <a:t>The interface enables users to control the system through three main functions: moving the hologram, controlling the gripper, and executing motion on the real robot.</a:t>
            </a:r>
            <a:endParaRPr sz="12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aven Pro Medium"/>
                <a:ea typeface="Maven Pro Medium"/>
                <a:cs typeface="Maven Pro Medium"/>
                <a:sym typeface="Maven Pro Medium"/>
              </a:rPr>
              <a:t>The feedback box ensures real-time updates by confirming coordinate transmission, gripper status, and execution success, improving user confidence.</a:t>
            </a:r>
            <a:endParaRPr sz="12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aven Pro Medium"/>
                <a:ea typeface="Maven Pro Medium"/>
                <a:cs typeface="Maven Pro Medium"/>
                <a:sym typeface="Maven Pro Medium"/>
              </a:rPr>
              <a:t>Bidirectional synchronization between the sphere and sliders ensures real-time updates</a:t>
            </a:r>
            <a:endParaRPr sz="1200"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0" title="franak1.png"/>
          <p:cNvPicPr preferRelativeResize="0"/>
          <p:nvPr/>
        </p:nvPicPr>
        <p:blipFill rotWithShape="1">
          <a:blip r:embed="rId3">
            <a:alphaModFix/>
          </a:blip>
          <a:srcRect b="0" l="3449" r="-3450" t="0"/>
          <a:stretch/>
        </p:blipFill>
        <p:spPr>
          <a:xfrm>
            <a:off x="1936100" y="1412687"/>
            <a:ext cx="2208451" cy="2347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725" y="2356935"/>
            <a:ext cx="232550" cy="23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0"/>
          <p:cNvSpPr txBox="1"/>
          <p:nvPr/>
        </p:nvSpPr>
        <p:spPr>
          <a:xfrm>
            <a:off x="383125" y="2659937"/>
            <a:ext cx="104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X: 905.0 cm</a:t>
            </a:r>
            <a:endParaRPr sz="800">
              <a:solidFill>
                <a:schemeClr val="dk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Y: 1400.0 cm</a:t>
            </a:r>
            <a:endParaRPr sz="800">
              <a:solidFill>
                <a:schemeClr val="dk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Z: 100.7 cm</a:t>
            </a:r>
            <a:endParaRPr sz="800">
              <a:solidFill>
                <a:schemeClr val="dk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sp>
        <p:nvSpPr>
          <p:cNvPr id="278" name="Google Shape;278;p30"/>
          <p:cNvSpPr txBox="1"/>
          <p:nvPr/>
        </p:nvSpPr>
        <p:spPr>
          <a:xfrm>
            <a:off x="1217663" y="2154500"/>
            <a:ext cx="6522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Far</a:t>
            </a:r>
            <a:endParaRPr sz="1200">
              <a:solidFill>
                <a:schemeClr val="dk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sp>
        <p:nvSpPr>
          <p:cNvPr id="279" name="Google Shape;279;p30"/>
          <p:cNvSpPr txBox="1"/>
          <p:nvPr/>
        </p:nvSpPr>
        <p:spPr>
          <a:xfrm>
            <a:off x="4579350" y="1254400"/>
            <a:ext cx="40653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The system checks if the sphere is outside the robot’s workspace and gives a visual warning to help the user.</a:t>
            </a:r>
            <a:endParaRPr sz="1200">
              <a:solidFill>
                <a:schemeClr val="dk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The holographic robot signals in red to get the attention of the user.</a:t>
            </a:r>
            <a:endParaRPr sz="1200">
              <a:solidFill>
                <a:schemeClr val="dk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Once the user renters the workspace turns back into the normal form.</a:t>
            </a:r>
            <a:endParaRPr sz="1200">
              <a:solidFill>
                <a:schemeClr val="dk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The workspace is measured manually till the possibile reachable point by both Holographic and real robot. </a:t>
            </a:r>
            <a:endParaRPr sz="1200">
              <a:solidFill>
                <a:schemeClr val="dk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sp>
        <p:nvSpPr>
          <p:cNvPr id="280" name="Google Shape;280;p30"/>
          <p:cNvSpPr/>
          <p:nvPr/>
        </p:nvSpPr>
        <p:spPr>
          <a:xfrm>
            <a:off x="2311775" y="931850"/>
            <a:ext cx="1048200" cy="412800"/>
          </a:xfrm>
          <a:prstGeom prst="roundRect">
            <a:avLst>
              <a:gd fmla="val 20961" name="adj"/>
            </a:avLst>
          </a:prstGeom>
          <a:solidFill>
            <a:srgbClr val="3C78D8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Out Of Workspace !</a:t>
            </a:r>
            <a:endParaRPr sz="9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cxnSp>
        <p:nvCxnSpPr>
          <p:cNvPr id="281" name="Google Shape;281;p30"/>
          <p:cNvCxnSpPr/>
          <p:nvPr/>
        </p:nvCxnSpPr>
        <p:spPr>
          <a:xfrm>
            <a:off x="1164887" y="2511034"/>
            <a:ext cx="757800" cy="147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template</a:t>
            </a:r>
            <a:endParaRPr/>
          </a:p>
        </p:txBody>
      </p:sp>
      <p:sp>
        <p:nvSpPr>
          <p:cNvPr id="287" name="Google Shape;287;p31"/>
          <p:cNvSpPr txBox="1"/>
          <p:nvPr/>
        </p:nvSpPr>
        <p:spPr>
          <a:xfrm>
            <a:off x="720000" y="1275389"/>
            <a:ext cx="77040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can delete this slide when you’re done editing the presentation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31"/>
          <p:cNvSpPr txBox="1"/>
          <p:nvPr/>
        </p:nvSpPr>
        <p:spPr>
          <a:xfrm>
            <a:off x="713125" y="3975275"/>
            <a:ext cx="18117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more info:</a:t>
            </a:r>
            <a:b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SLIDESGO</a:t>
            </a: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b="1" lang="en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BLOG</a:t>
            </a: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b="1" lang="en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FAQs</a:t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31"/>
          <p:cNvSpPr txBox="1"/>
          <p:nvPr/>
        </p:nvSpPr>
        <p:spPr>
          <a:xfrm>
            <a:off x="3353925" y="3975275"/>
            <a:ext cx="36153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can visit our sister 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projects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b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FREEPIK</a:t>
            </a: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b="1" lang="en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FLATICON</a:t>
            </a: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b="1" lang="en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STORYSET</a:t>
            </a: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b="1" lang="en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9"/>
              </a:rPr>
              <a:t>WEPIK </a:t>
            </a: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| </a:t>
            </a:r>
            <a:r>
              <a:rPr b="1" lang="en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0"/>
              </a:rPr>
              <a:t>VIDEVO</a:t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90" name="Google Shape;290;p31"/>
          <p:cNvGraphicFramePr/>
          <p:nvPr/>
        </p:nvGraphicFramePr>
        <p:xfrm>
          <a:off x="729325" y="171310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{30FDF1C1-148E-4E9C-8CB7-DFDD3C093196}</a:tableStyleId>
              </a:tblPr>
              <a:tblGrid>
                <a:gridCol w="2624600"/>
                <a:gridCol w="5079400"/>
              </a:tblGrid>
              <a:tr h="20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solidFill>
                            <a:schemeClr val="hlink"/>
                          </a:solidFill>
                          <a:latin typeface="Maven Pro SemiBold"/>
                          <a:ea typeface="Maven Pro SemiBold"/>
                          <a:cs typeface="Maven Pro SemiBold"/>
                          <a:sym typeface="Maven Pro SemiBold"/>
                          <a:hlinkClick/>
                        </a:rPr>
                        <a:t>Fonts</a:t>
                      </a:r>
                      <a:endParaRPr sz="1200">
                        <a:solidFill>
                          <a:schemeClr val="dk1"/>
                        </a:solidFill>
                        <a:latin typeface="Maven Pro SemiBold"/>
                        <a:ea typeface="Maven Pro SemiBold"/>
                        <a:cs typeface="Maven Pro SemiBold"/>
                        <a:sym typeface="Maven Pro Semi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 view the template correctly in PowerPoint, download and install the fonts we used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solidFill>
                            <a:schemeClr val="hlink"/>
                          </a:solidFill>
                          <a:latin typeface="Maven Pro SemiBold"/>
                          <a:ea typeface="Maven Pro SemiBold"/>
                          <a:cs typeface="Maven Pro SemiBold"/>
                          <a:sym typeface="Maven Pro SemiBold"/>
                          <a:hlinkClick action="ppaction://hlinksldjump" r:id="rId11"/>
                        </a:rPr>
                        <a:t>Used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Maven Pro SemiBold"/>
                          <a:ea typeface="Maven Pro SemiBold"/>
                          <a:cs typeface="Maven Pro SemiBold"/>
                          <a:sym typeface="Maven Pro SemiBold"/>
                        </a:rPr>
                        <a:t> and </a:t>
                      </a:r>
                      <a:r>
                        <a:rPr lang="en" sz="1200" u="sng">
                          <a:solidFill>
                            <a:schemeClr val="hlink"/>
                          </a:solidFill>
                          <a:latin typeface="Maven Pro SemiBold"/>
                          <a:ea typeface="Maven Pro SemiBold"/>
                          <a:cs typeface="Maven Pro SemiBold"/>
                          <a:sym typeface="Maven Pro SemiBold"/>
                          <a:hlinkClick/>
                        </a:rPr>
                        <a:t>alternative</a:t>
                      </a:r>
                      <a:r>
                        <a:rPr lang="en" sz="1200" u="sng">
                          <a:solidFill>
                            <a:schemeClr val="hlink"/>
                          </a:solidFill>
                          <a:latin typeface="Maven Pro SemiBold"/>
                          <a:ea typeface="Maven Pro SemiBold"/>
                          <a:cs typeface="Maven Pro SemiBold"/>
                          <a:sym typeface="Maven Pro SemiBold"/>
                          <a:hlinkClick/>
                        </a:rPr>
                        <a:t> resources</a:t>
                      </a:r>
                      <a:endParaRPr sz="1200">
                        <a:solidFill>
                          <a:schemeClr val="dk1"/>
                        </a:solidFill>
                        <a:latin typeface="Maven Pro SemiBold"/>
                        <a:ea typeface="Maven Pro SemiBold"/>
                        <a:cs typeface="Maven Pro SemiBold"/>
                        <a:sym typeface="Maven Pro Semi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assortment of graphic resources that are suitable for use in this presentation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solidFill>
                            <a:schemeClr val="hlink"/>
                          </a:solidFill>
                          <a:latin typeface="Maven Pro SemiBold"/>
                          <a:ea typeface="Maven Pro SemiBold"/>
                          <a:cs typeface="Maven Pro SemiBold"/>
                          <a:sym typeface="Maven Pro SemiBold"/>
                          <a:hlinkClick/>
                        </a:rPr>
                        <a:t>Thanks </a:t>
                      </a:r>
                      <a:r>
                        <a:rPr lang="en" sz="1200" u="sng">
                          <a:solidFill>
                            <a:schemeClr val="hlink"/>
                          </a:solidFill>
                          <a:latin typeface="Maven Pro SemiBold"/>
                          <a:ea typeface="Maven Pro SemiBold"/>
                          <a:cs typeface="Maven Pro SemiBold"/>
                          <a:sym typeface="Maven Pro SemiBold"/>
                          <a:hlinkClick/>
                        </a:rPr>
                        <a:t>slide</a:t>
                      </a:r>
                      <a:endParaRPr sz="1200">
                        <a:solidFill>
                          <a:schemeClr val="dk1"/>
                        </a:solidFill>
                        <a:latin typeface="Maven Pro SemiBold"/>
                        <a:ea typeface="Maven Pro SemiBold"/>
                        <a:cs typeface="Maven Pro SemiBold"/>
                        <a:sym typeface="Maven Pro Semi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You must keep it so that proper credits for our design are given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solidFill>
                            <a:schemeClr val="hlink"/>
                          </a:solidFill>
                          <a:latin typeface="Maven Pro SemiBold"/>
                          <a:ea typeface="Maven Pro SemiBold"/>
                          <a:cs typeface="Maven Pro SemiBold"/>
                          <a:sym typeface="Maven Pro SemiBold"/>
                          <a:hlinkClick/>
                        </a:rPr>
                        <a:t>Colors</a:t>
                      </a:r>
                      <a:endParaRPr sz="1200">
                        <a:solidFill>
                          <a:schemeClr val="dk1"/>
                        </a:solidFill>
                        <a:latin typeface="Maven Pro SemiBold"/>
                        <a:ea typeface="Maven Pro SemiBold"/>
                        <a:cs typeface="Maven Pro SemiBold"/>
                        <a:sym typeface="Maven Pro Semi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All the colors used in this presentation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solidFill>
                            <a:schemeClr val="hlink"/>
                          </a:solidFill>
                          <a:latin typeface="Maven Pro SemiBold"/>
                          <a:ea typeface="Maven Pro SemiBold"/>
                          <a:cs typeface="Maven Pro SemiBold"/>
                          <a:sym typeface="Maven Pro SemiBold"/>
                          <a:hlinkClick/>
                        </a:rPr>
                        <a:t>Ico</a:t>
                      </a:r>
                      <a:r>
                        <a:rPr lang="en" sz="1200" u="sng">
                          <a:solidFill>
                            <a:schemeClr val="hlink"/>
                          </a:solidFill>
                          <a:latin typeface="Maven Pro SemiBold"/>
                          <a:ea typeface="Maven Pro SemiBold"/>
                          <a:cs typeface="Maven Pro SemiBold"/>
                          <a:sym typeface="Maven Pro SemiBold"/>
                          <a:hlinkClick/>
                        </a:rPr>
                        <a:t>ns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Maven Pro SemiBold"/>
                          <a:ea typeface="Maven Pro SemiBold"/>
                          <a:cs typeface="Maven Pro SemiBold"/>
                          <a:sym typeface="Maven Pro SemiBold"/>
                        </a:rPr>
                        <a:t> and </a:t>
                      </a:r>
                      <a:r>
                        <a:rPr lang="en" sz="1200" u="sng">
                          <a:solidFill>
                            <a:schemeClr val="hlink"/>
                          </a:solidFill>
                          <a:latin typeface="Maven Pro SemiBold"/>
                          <a:ea typeface="Maven Pro SemiBold"/>
                          <a:cs typeface="Maven Pro SemiBold"/>
                          <a:sym typeface="Maven Pro SemiBold"/>
                          <a:hlinkClick/>
                        </a:rPr>
                        <a:t>infog</a:t>
                      </a:r>
                      <a:r>
                        <a:rPr lang="en" sz="1200" u="sng">
                          <a:solidFill>
                            <a:schemeClr val="hlink"/>
                          </a:solidFill>
                          <a:latin typeface="Maven Pro SemiBold"/>
                          <a:ea typeface="Maven Pro SemiBold"/>
                          <a:cs typeface="Maven Pro SemiBold"/>
                          <a:sym typeface="Maven Pro SemiBold"/>
                          <a:hlinkClick/>
                        </a:rPr>
                        <a:t>r</a:t>
                      </a:r>
                      <a:r>
                        <a:rPr lang="en" sz="1200" u="sng">
                          <a:solidFill>
                            <a:schemeClr val="hlink"/>
                          </a:solidFill>
                          <a:latin typeface="Maven Pro SemiBold"/>
                          <a:ea typeface="Maven Pro SemiBold"/>
                          <a:cs typeface="Maven Pro SemiBold"/>
                          <a:sym typeface="Maven Pro SemiBold"/>
                          <a:hlinkClick/>
                        </a:rPr>
                        <a:t>aphi</a:t>
                      </a:r>
                      <a:r>
                        <a:rPr lang="en" sz="1200" u="sng">
                          <a:solidFill>
                            <a:schemeClr val="hlink"/>
                          </a:solidFill>
                          <a:latin typeface="Maven Pro SemiBold"/>
                          <a:ea typeface="Maven Pro SemiBold"/>
                          <a:cs typeface="Maven Pro SemiBold"/>
                          <a:sym typeface="Maven Pro SemiBold"/>
                          <a:hlinkClick/>
                        </a:rPr>
                        <a:t>c resources</a:t>
                      </a:r>
                      <a:endParaRPr sz="1200">
                        <a:solidFill>
                          <a:schemeClr val="dk1"/>
                        </a:solidFill>
                        <a:latin typeface="Maven Pro SemiBold"/>
                        <a:ea typeface="Maven Pro SemiBold"/>
                        <a:cs typeface="Maven Pro SemiBold"/>
                        <a:sym typeface="Maven Pro Semi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These can be used in the template, and their size and color can be edited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Maven Pro SemiBold"/>
                          <a:ea typeface="Maven Pro SemiBold"/>
                          <a:cs typeface="Maven Pro SemiBold"/>
                          <a:sym typeface="Maven Pro SemiBold"/>
                        </a:rPr>
                        <a:t>Editable presentation theme </a:t>
                      </a:r>
                      <a:endParaRPr sz="1200">
                        <a:solidFill>
                          <a:schemeClr val="dk1"/>
                        </a:solidFill>
                        <a:latin typeface="Maven Pro SemiBold"/>
                        <a:ea typeface="Maven Pro SemiBold"/>
                        <a:cs typeface="Maven Pro SemiBold"/>
                        <a:sym typeface="Maven Pro Semi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You can edit the master slides easily. For more info, click </a:t>
                      </a:r>
                      <a:r>
                        <a:rPr b="1" lang="en" sz="1000" u="sng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12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here</a:t>
                      </a:r>
                      <a:endParaRPr b="1"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91" name="Google Shape;291;p31" title="Holo_Screen.gif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0" y="0"/>
            <a:ext cx="9143999" cy="515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187" y="385100"/>
            <a:ext cx="7823626" cy="440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2"/>
          <p:cNvSpPr txBox="1"/>
          <p:nvPr>
            <p:ph idx="4294967295" type="ctrTitle"/>
          </p:nvPr>
        </p:nvSpPr>
        <p:spPr>
          <a:xfrm>
            <a:off x="2148550" y="768875"/>
            <a:ext cx="916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Hologram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Feedback</a:t>
            </a:r>
            <a:endParaRPr sz="900"/>
          </a:p>
        </p:txBody>
      </p:sp>
      <p:sp>
        <p:nvSpPr>
          <p:cNvPr id="298" name="Google Shape;298;p32"/>
          <p:cNvSpPr txBox="1"/>
          <p:nvPr>
            <p:ph idx="4294967295" type="ctrTitle"/>
          </p:nvPr>
        </p:nvSpPr>
        <p:spPr>
          <a:xfrm>
            <a:off x="1292625" y="2757800"/>
            <a:ext cx="916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Interaction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99" name="Google Shape;299;p32"/>
          <p:cNvSpPr txBox="1"/>
          <p:nvPr>
            <p:ph idx="4294967295" type="ctrTitle"/>
          </p:nvPr>
        </p:nvSpPr>
        <p:spPr>
          <a:xfrm>
            <a:off x="3866525" y="2039350"/>
            <a:ext cx="916200" cy="2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Joint 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States*</a:t>
            </a:r>
            <a:endParaRPr sz="900"/>
          </a:p>
        </p:txBody>
      </p:sp>
      <p:sp>
        <p:nvSpPr>
          <p:cNvPr id="300" name="Google Shape;300;p32"/>
          <p:cNvSpPr txBox="1"/>
          <p:nvPr>
            <p:ph idx="4294967295" type="ctrTitle"/>
          </p:nvPr>
        </p:nvSpPr>
        <p:spPr>
          <a:xfrm>
            <a:off x="2457125" y="1658350"/>
            <a:ext cx="653100" cy="8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Move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Grasp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Release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Orders</a:t>
            </a:r>
            <a:endParaRPr sz="900"/>
          </a:p>
        </p:txBody>
      </p:sp>
      <p:sp>
        <p:nvSpPr>
          <p:cNvPr id="301" name="Google Shape;301;p32"/>
          <p:cNvSpPr txBox="1"/>
          <p:nvPr>
            <p:ph idx="4294967295" type="ctrTitle"/>
          </p:nvPr>
        </p:nvSpPr>
        <p:spPr>
          <a:xfrm>
            <a:off x="3161825" y="1368400"/>
            <a:ext cx="653100" cy="8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Move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Grasp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Release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Orders</a:t>
            </a:r>
            <a:endParaRPr sz="800"/>
          </a:p>
        </p:txBody>
      </p:sp>
      <p:sp>
        <p:nvSpPr>
          <p:cNvPr id="302" name="Google Shape;302;p32"/>
          <p:cNvSpPr txBox="1"/>
          <p:nvPr>
            <p:ph idx="4294967295" type="ctrTitle"/>
          </p:nvPr>
        </p:nvSpPr>
        <p:spPr>
          <a:xfrm>
            <a:off x="3213425" y="2792500"/>
            <a:ext cx="65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Move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Grasp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Release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Orders</a:t>
            </a:r>
            <a:endParaRPr sz="800"/>
          </a:p>
        </p:txBody>
      </p:sp>
      <p:sp>
        <p:nvSpPr>
          <p:cNvPr id="303" name="Google Shape;303;p32"/>
          <p:cNvSpPr txBox="1"/>
          <p:nvPr>
            <p:ph idx="4294967295" type="ctrTitle"/>
          </p:nvPr>
        </p:nvSpPr>
        <p:spPr>
          <a:xfrm>
            <a:off x="3866525" y="3017200"/>
            <a:ext cx="916200" cy="2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Solution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04" name="Google Shape;304;p32"/>
          <p:cNvSpPr txBox="1"/>
          <p:nvPr>
            <p:ph idx="4294967295" type="ctrTitle"/>
          </p:nvPr>
        </p:nvSpPr>
        <p:spPr>
          <a:xfrm>
            <a:off x="4594050" y="2115550"/>
            <a:ext cx="916200" cy="2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Joint 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States*</a:t>
            </a:r>
            <a:endParaRPr sz="900"/>
          </a:p>
        </p:txBody>
      </p:sp>
      <p:sp>
        <p:nvSpPr>
          <p:cNvPr id="305" name="Google Shape;305;p32"/>
          <p:cNvSpPr txBox="1"/>
          <p:nvPr>
            <p:ph idx="4294967295" type="ctrTitle"/>
          </p:nvPr>
        </p:nvSpPr>
        <p:spPr>
          <a:xfrm>
            <a:off x="4686000" y="2702275"/>
            <a:ext cx="732300" cy="2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Feedback</a:t>
            </a:r>
            <a:endParaRPr sz="900"/>
          </a:p>
        </p:txBody>
      </p:sp>
      <p:sp>
        <p:nvSpPr>
          <p:cNvPr id="306" name="Google Shape;306;p32"/>
          <p:cNvSpPr txBox="1"/>
          <p:nvPr/>
        </p:nvSpPr>
        <p:spPr>
          <a:xfrm>
            <a:off x="4144538" y="4411600"/>
            <a:ext cx="150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System WorkFlow</a:t>
            </a:r>
            <a:endParaRPr sz="1200">
              <a:solidFill>
                <a:schemeClr val="dk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307" name="Google Shape;307;p32"/>
          <p:cNvSpPr txBox="1"/>
          <p:nvPr/>
        </p:nvSpPr>
        <p:spPr>
          <a:xfrm>
            <a:off x="6614850" y="2166625"/>
            <a:ext cx="85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Execute motion</a:t>
            </a:r>
            <a:endParaRPr sz="900">
              <a:solidFill>
                <a:schemeClr val="dk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308" name="Google Shape;308;p32"/>
          <p:cNvSpPr txBox="1"/>
          <p:nvPr/>
        </p:nvSpPr>
        <p:spPr>
          <a:xfrm>
            <a:off x="6996700" y="2827700"/>
            <a:ext cx="141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Real Robot</a:t>
            </a:r>
            <a:endParaRPr sz="900">
              <a:solidFill>
                <a:schemeClr val="dk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and Elegant Gradients Pitch Deck by Slidesgo">
  <a:themeElements>
    <a:clrScheme name="Simple Light">
      <a:dk1>
        <a:srgbClr val="191919"/>
      </a:dk1>
      <a:lt1>
        <a:srgbClr val="FFFFFF"/>
      </a:lt1>
      <a:dk2>
        <a:srgbClr val="8F5DE4"/>
      </a:dk2>
      <a:lt2>
        <a:srgbClr val="EBDC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